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9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140" d="100"/>
          <a:sy n="140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C7C1A-DB40-5F46-8A2A-8E37846DFF0E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FF36-BD56-A44A-82BC-BCABFA8ADFC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FF36-BD56-A44A-82BC-BCABFA8ADFC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D8271-6E41-E547-84F5-D2E5BC3ED602}" type="datetimeFigureOut">
              <a:rPr lang="fr-FR" smtClean="0"/>
              <a:pPr/>
              <a:t>7/06/16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2AA0-C2EF-4844-BF4F-DA9A0A6CDD6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</a:t>
            </a:r>
            <a:r>
              <a:rPr lang="fr-FR" sz="1333" smtClean="0"/>
              <a:t>édition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MANUEL        Nouvelles maquettes de couvertures</a:t>
            </a:r>
          </a:p>
          <a:p>
            <a:pPr>
              <a:buNone/>
            </a:pPr>
            <a:r>
              <a:rPr lang="fr-FR" sz="1800" b="1" dirty="0" smtClean="0"/>
              <a:t>Changements mineurs pour le passage de la série 2 à la série jaune : 			            </a:t>
            </a:r>
            <a:r>
              <a:rPr lang="fr-FR" sz="1800" b="1" i="1" dirty="0" smtClean="0"/>
              <a:t>Série 2</a:t>
            </a:r>
            <a:r>
              <a:rPr lang="fr-FR" sz="1800" b="1" i="1" dirty="0" smtClean="0"/>
              <a:t> </a:t>
            </a:r>
            <a:r>
              <a:rPr lang="fr-FR" sz="1800" dirty="0" smtClean="0"/>
              <a:t>(mars 2013)</a:t>
            </a:r>
            <a:r>
              <a:rPr lang="fr-FR" sz="1800" dirty="0" smtClean="0"/>
              <a:t>	</a:t>
            </a:r>
            <a:r>
              <a:rPr lang="fr-FR" sz="1800" dirty="0" smtClean="0"/>
              <a:t>	devient 		</a:t>
            </a:r>
            <a:r>
              <a:rPr lang="fr-FR" sz="1800" b="1" i="1" dirty="0" smtClean="0"/>
              <a:t>Série jaune </a:t>
            </a:r>
            <a:r>
              <a:rPr lang="fr-FR" sz="1800" dirty="0" smtClean="0"/>
              <a:t>(mars </a:t>
            </a:r>
            <a:r>
              <a:rPr lang="fr-FR" sz="1800" dirty="0" smtClean="0"/>
              <a:t>2016)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</p:txBody>
      </p:sp>
      <p:pic>
        <p:nvPicPr>
          <p:cNvPr id="11" name="Image 10" descr="Seri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04" y="1981199"/>
            <a:ext cx="2227596" cy="2680563"/>
          </a:xfrm>
          <a:prstGeom prst="rect">
            <a:avLst/>
          </a:prstGeom>
        </p:spPr>
      </p:pic>
      <p:pic>
        <p:nvPicPr>
          <p:cNvPr id="12" name="Image 11" descr="Capture d’écran 2016-01-18 à 16.16.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872569"/>
            <a:ext cx="2057400" cy="28197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828800" y="4692356"/>
            <a:ext cx="5850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1600" dirty="0" smtClean="0"/>
              <a:t> Une méthode qui répond</a:t>
            </a:r>
            <a:r>
              <a:rPr lang="fr-FR" sz="1600" dirty="0" smtClean="0"/>
              <a:t> aux </a:t>
            </a:r>
            <a:r>
              <a:rPr lang="fr-FR" sz="1600" dirty="0" smtClean="0"/>
              <a:t>nouveaux programmes 2016</a:t>
            </a:r>
          </a:p>
          <a:p>
            <a:pPr>
              <a:buFontTx/>
              <a:buChar char="-"/>
            </a:pPr>
            <a:r>
              <a:rPr lang="fr-FR" sz="1600" dirty="0" smtClean="0"/>
              <a:t> 8 albums inchangés (les mêmes </a:t>
            </a:r>
            <a:r>
              <a:rPr lang="fr-FR" sz="1600" dirty="0" smtClean="0"/>
              <a:t>que </a:t>
            </a:r>
            <a:r>
              <a:rPr lang="fr-FR" sz="1600" dirty="0" smtClean="0"/>
              <a:t>dans la série 2)</a:t>
            </a:r>
          </a:p>
          <a:p>
            <a:pPr>
              <a:buFontTx/>
              <a:buChar char="-"/>
            </a:pPr>
            <a:r>
              <a:rPr lang="fr-FR" sz="1600" dirty="0" smtClean="0"/>
              <a:t> 10 modules</a:t>
            </a:r>
          </a:p>
          <a:p>
            <a:pPr>
              <a:buFontTx/>
              <a:buChar char="-"/>
            </a:pPr>
            <a:r>
              <a:rPr lang="fr-FR" sz="1600" dirty="0" smtClean="0"/>
              <a:t>  Les semaines deviennent des unités (pour répondre aux nouveaux rythmes scolaires)</a:t>
            </a:r>
          </a:p>
          <a:p>
            <a:pPr>
              <a:buFontTx/>
              <a:buChar char="-"/>
            </a:pPr>
            <a:r>
              <a:rPr lang="fr-FR" sz="1600" dirty="0" smtClean="0"/>
              <a:t> Nouvelle orthographe</a:t>
            </a:r>
            <a:endParaRPr lang="fr-F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MANUEL        Nouvelles maquettes intérieures </a:t>
            </a: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Étude du texte : </a:t>
            </a:r>
            <a:r>
              <a:rPr lang="fr-FR" sz="1800" dirty="0" smtClean="0"/>
              <a:t>(exemple page 42)	</a:t>
            </a:r>
          </a:p>
          <a:p>
            <a:pPr>
              <a:buNone/>
            </a:pPr>
            <a:r>
              <a:rPr lang="fr-FR" sz="1800" dirty="0" smtClean="0"/>
              <a:t>	</a:t>
            </a:r>
            <a:r>
              <a:rPr lang="fr-FR" sz="1800" b="1" i="1" dirty="0" smtClean="0"/>
              <a:t>Série 2</a:t>
            </a:r>
            <a:r>
              <a:rPr lang="fr-FR" sz="1800" dirty="0" smtClean="0"/>
              <a:t>										</a:t>
            </a:r>
            <a:r>
              <a:rPr lang="fr-FR" sz="1800" b="1" i="1" dirty="0" smtClean="0"/>
              <a:t>Série jaune</a:t>
            </a:r>
            <a:r>
              <a:rPr lang="fr-FR" sz="1800" dirty="0" smtClean="0"/>
              <a:t>		 			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pic>
        <p:nvPicPr>
          <p:cNvPr id="8" name="Image 7" descr="page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94" y="2206452"/>
            <a:ext cx="2895600" cy="3848297"/>
          </a:xfrm>
          <a:prstGeom prst="rect">
            <a:avLst/>
          </a:prstGeom>
        </p:spPr>
      </p:pic>
      <p:pic>
        <p:nvPicPr>
          <p:cNvPr id="33" name="Image 32" descr="page42S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181603"/>
            <a:ext cx="2971800" cy="3911693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rot="5400000">
            <a:off x="-1235870" y="4124152"/>
            <a:ext cx="38401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1661715" y="4123755"/>
            <a:ext cx="38393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85006" y="2204864"/>
            <a:ext cx="2894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83568" y="6021288"/>
            <a:ext cx="2897188" cy="8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226548" y="4159123"/>
            <a:ext cx="39101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182395" y="2204864"/>
            <a:ext cx="2971005" cy="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>
            <a:off x="6198347" y="4159123"/>
            <a:ext cx="39101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180806" y="6165304"/>
            <a:ext cx="297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772695" y="3810000"/>
            <a:ext cx="129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Des formes arrondies </a:t>
            </a:r>
          </a:p>
          <a:p>
            <a:r>
              <a:rPr lang="fr-FR" sz="1200" dirty="0" smtClean="0"/>
              <a:t>et non plus « géométriques » </a:t>
            </a:r>
            <a:endParaRPr lang="fr-FR" sz="1200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V="1">
            <a:off x="5028406" y="3009900"/>
            <a:ext cx="1296194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16200000" flipH="1">
            <a:off x="4571603" y="4609703"/>
            <a:ext cx="1371600" cy="457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4754091" y="3517379"/>
            <a:ext cx="914399" cy="305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rot="16200000" flipV="1">
            <a:off x="3010695" y="3505201"/>
            <a:ext cx="1142999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rot="16200000" flipV="1">
            <a:off x="2514600" y="3048000"/>
            <a:ext cx="1371599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 flipH="1">
            <a:off x="1410492" y="4267201"/>
            <a:ext cx="2362203" cy="1143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8305800" y="274637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Aide mémoire + « gai »</a:t>
            </a:r>
            <a:endParaRPr lang="fr-FR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 A 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MANUEL        Nouvelles maquettes intérieures </a:t>
            </a:r>
            <a:endParaRPr lang="fr-FR" sz="1800" dirty="0" smtClean="0"/>
          </a:p>
          <a:p>
            <a:pPr>
              <a:buNone/>
            </a:pPr>
            <a:r>
              <a:rPr lang="fr-FR" sz="1800" b="1" dirty="0" smtClean="0"/>
              <a:t>Étude du code </a:t>
            </a:r>
            <a:r>
              <a:rPr lang="fr-FR" sz="1800" dirty="0" smtClean="0"/>
              <a:t>(modules 1 à 6) : Des sons vers les graphèmes (exemple page 43)	</a:t>
            </a:r>
          </a:p>
          <a:p>
            <a:pPr>
              <a:buNone/>
            </a:pPr>
            <a:r>
              <a:rPr lang="fr-FR" sz="1800" dirty="0" smtClean="0"/>
              <a:t>	</a:t>
            </a:r>
            <a:r>
              <a:rPr lang="fr-FR" sz="1800" b="1" i="1" dirty="0" smtClean="0"/>
              <a:t>Série 2	</a:t>
            </a:r>
            <a:r>
              <a:rPr lang="fr-FR" sz="1800" dirty="0" smtClean="0"/>
              <a:t>								</a:t>
            </a:r>
            <a:r>
              <a:rPr lang="fr-FR" sz="1800" b="1" i="1" dirty="0" smtClean="0"/>
              <a:t>Série jaune</a:t>
            </a:r>
            <a:r>
              <a:rPr lang="fr-FR" sz="1800" dirty="0" smtClean="0"/>
              <a:t>		 			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-1379736" y="4124152"/>
            <a:ext cx="38401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1572989" y="4123755"/>
            <a:ext cx="38393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539552" y="2204864"/>
            <a:ext cx="29691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541140" y="6029421"/>
            <a:ext cx="29676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226548" y="4231131"/>
            <a:ext cx="39101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182395" y="2276872"/>
            <a:ext cx="2971005" cy="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>
            <a:off x="6216552" y="4231131"/>
            <a:ext cx="39101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180806" y="6163716"/>
            <a:ext cx="297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733800" y="5179367"/>
            <a:ext cx="129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Simplification </a:t>
            </a:r>
          </a:p>
          <a:p>
            <a:r>
              <a:rPr lang="fr-FR" sz="1200" dirty="0" smtClean="0"/>
              <a:t>des consignes </a:t>
            </a:r>
            <a:endParaRPr lang="fr-FR" sz="1200" dirty="0"/>
          </a:p>
        </p:txBody>
      </p:sp>
      <p:pic>
        <p:nvPicPr>
          <p:cNvPr id="21" name="Image 20" descr="page43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76872"/>
            <a:ext cx="2840703" cy="3726117"/>
          </a:xfrm>
          <a:prstGeom prst="rect">
            <a:avLst/>
          </a:prstGeom>
        </p:spPr>
      </p:pic>
      <p:pic>
        <p:nvPicPr>
          <p:cNvPr id="22" name="Image 21" descr="page43S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994" y="2348880"/>
            <a:ext cx="2871612" cy="381000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3632511" y="3810000"/>
            <a:ext cx="16484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Meilleure identification</a:t>
            </a:r>
          </a:p>
          <a:p>
            <a:r>
              <a:rPr lang="fr-FR" sz="1200" dirty="0" smtClean="0"/>
              <a:t>en 3 parties :</a:t>
            </a:r>
          </a:p>
          <a:p>
            <a:pPr>
              <a:buFontTx/>
              <a:buChar char="-"/>
            </a:pPr>
            <a:r>
              <a:rPr lang="fr-FR" sz="1200" dirty="0" smtClean="0"/>
              <a:t> J’entends et je repère</a:t>
            </a:r>
          </a:p>
          <a:p>
            <a:pPr>
              <a:buFontTx/>
              <a:buChar char="-"/>
            </a:pPr>
            <a:r>
              <a:rPr lang="fr-FR" sz="1200" dirty="0" smtClean="0"/>
              <a:t> Je vois</a:t>
            </a:r>
          </a:p>
          <a:p>
            <a:pPr>
              <a:buFontTx/>
              <a:buChar char="-"/>
            </a:pPr>
            <a:r>
              <a:rPr lang="fr-FR" sz="1200" dirty="0" smtClean="0"/>
              <a:t> Je déchiffre. </a:t>
            </a:r>
            <a:endParaRPr lang="fr-FR" sz="1200" dirty="0"/>
          </a:p>
        </p:txBody>
      </p:sp>
      <p:sp>
        <p:nvSpPr>
          <p:cNvPr id="47" name="ZoneTexte 46"/>
          <p:cNvSpPr txBox="1"/>
          <p:nvPr/>
        </p:nvSpPr>
        <p:spPr>
          <a:xfrm flipH="1">
            <a:off x="3733800" y="2348880"/>
            <a:ext cx="1186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comptine </a:t>
            </a:r>
          </a:p>
          <a:p>
            <a:r>
              <a:rPr lang="fr-FR" sz="1200" dirty="0" smtClean="0"/>
              <a:t>en version audio, toujours  dans le CD-Rom du </a:t>
            </a:r>
            <a:r>
              <a:rPr lang="fr-FR" sz="1200" dirty="0" smtClean="0"/>
              <a:t>Guide pédagogique</a:t>
            </a:r>
            <a:endParaRPr lang="fr-FR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MANUEL        Nouvelles maquettes intérieures </a:t>
            </a:r>
          </a:p>
          <a:p>
            <a:pPr>
              <a:buNone/>
            </a:pPr>
            <a:endParaRPr lang="fr-FR" sz="1800" b="1" dirty="0" smtClean="0"/>
          </a:p>
          <a:p>
            <a:pPr>
              <a:buNone/>
            </a:pPr>
            <a:r>
              <a:rPr lang="fr-FR" sz="1800" b="1" dirty="0" smtClean="0"/>
              <a:t>Étude du code </a:t>
            </a:r>
            <a:r>
              <a:rPr lang="fr-FR" sz="1800" dirty="0" smtClean="0"/>
              <a:t>(modules 7 à 10) : Des lettres vers les sons (exemple page 103)	</a:t>
            </a:r>
          </a:p>
          <a:p>
            <a:pPr>
              <a:buNone/>
            </a:pPr>
            <a:r>
              <a:rPr lang="fr-FR" sz="1800" dirty="0" smtClean="0"/>
              <a:t>         </a:t>
            </a:r>
            <a:r>
              <a:rPr lang="fr-FR" sz="1800" b="1" i="1" dirty="0" smtClean="0"/>
              <a:t>Série 2</a:t>
            </a:r>
            <a:r>
              <a:rPr lang="fr-FR" sz="1800" dirty="0" smtClean="0"/>
              <a:t>										</a:t>
            </a:r>
            <a:r>
              <a:rPr lang="fr-FR" sz="1800" b="1" i="1" dirty="0" smtClean="0"/>
              <a:t>Série jaune	</a:t>
            </a:r>
            <a:r>
              <a:rPr lang="fr-FR" sz="1800" dirty="0" smtClean="0"/>
              <a:t>	 			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cxnSp>
        <p:nvCxnSpPr>
          <p:cNvPr id="36" name="Connecteur droit 35"/>
          <p:cNvCxnSpPr/>
          <p:nvPr/>
        </p:nvCxnSpPr>
        <p:spPr>
          <a:xfrm rot="5400000">
            <a:off x="-1234282" y="4268168"/>
            <a:ext cx="38401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5400000">
            <a:off x="1715417" y="4244825"/>
            <a:ext cx="383937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86594" y="2348880"/>
            <a:ext cx="294930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11292" y="6157171"/>
            <a:ext cx="2950890" cy="8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3226548" y="4375147"/>
            <a:ext cx="39101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182395" y="2420888"/>
            <a:ext cx="2971005" cy="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5400000">
            <a:off x="6216552" y="4375147"/>
            <a:ext cx="39101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180806" y="6381328"/>
            <a:ext cx="297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632511" y="3810000"/>
            <a:ext cx="1648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Meilleure identification</a:t>
            </a:r>
            <a:endParaRPr lang="fr-FR" sz="1200" dirty="0" smtClean="0"/>
          </a:p>
          <a:p>
            <a:r>
              <a:rPr lang="fr-FR" sz="1200" dirty="0" smtClean="0"/>
              <a:t>e</a:t>
            </a:r>
            <a:r>
              <a:rPr lang="fr-FR" sz="1200" dirty="0" smtClean="0"/>
              <a:t>n </a:t>
            </a:r>
            <a:r>
              <a:rPr lang="fr-FR" sz="1200" dirty="0" smtClean="0"/>
              <a:t>4 parties :</a:t>
            </a:r>
          </a:p>
          <a:p>
            <a:pPr>
              <a:buFontTx/>
              <a:buChar char="-"/>
            </a:pPr>
            <a:r>
              <a:rPr lang="fr-FR" sz="1200" dirty="0" smtClean="0"/>
              <a:t> Avec la lettre.</a:t>
            </a:r>
          </a:p>
          <a:p>
            <a:pPr>
              <a:buFontTx/>
              <a:buChar char="-"/>
            </a:pPr>
            <a:r>
              <a:rPr lang="fr-FR" sz="1200" dirty="0" smtClean="0"/>
              <a:t> Je me rappelle.</a:t>
            </a:r>
          </a:p>
          <a:p>
            <a:pPr>
              <a:buFontTx/>
              <a:buChar char="-"/>
            </a:pPr>
            <a:r>
              <a:rPr lang="fr-FR" sz="1200" dirty="0" smtClean="0"/>
              <a:t> J’observe.</a:t>
            </a:r>
          </a:p>
          <a:p>
            <a:pPr>
              <a:buFontTx/>
              <a:buChar char="-"/>
            </a:pPr>
            <a:r>
              <a:rPr lang="fr-FR" sz="1200" dirty="0" smtClean="0"/>
              <a:t> Je lis.</a:t>
            </a:r>
            <a:endParaRPr lang="fr-FR" sz="1200" dirty="0"/>
          </a:p>
        </p:txBody>
      </p:sp>
      <p:pic>
        <p:nvPicPr>
          <p:cNvPr id="23" name="Image 22" descr="page103S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75014"/>
            <a:ext cx="2871612" cy="3734306"/>
          </a:xfrm>
          <a:prstGeom prst="rect">
            <a:avLst/>
          </a:prstGeom>
        </p:spPr>
      </p:pic>
      <p:pic>
        <p:nvPicPr>
          <p:cNvPr id="24" name="Image 23" descr="page103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92" y="2420982"/>
            <a:ext cx="2652758" cy="35282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389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MANUEL    Nouvelles maquettes intérieures </a:t>
            </a:r>
          </a:p>
          <a:p>
            <a:pPr>
              <a:buNone/>
            </a:pPr>
            <a:r>
              <a:rPr lang="fr-FR" sz="1800" b="1" dirty="0" smtClean="0"/>
              <a:t>Étude de la langue : </a:t>
            </a:r>
            <a:r>
              <a:rPr lang="fr-FR" sz="1800" dirty="0" smtClean="0"/>
              <a:t>(exemple page 26)	</a:t>
            </a:r>
          </a:p>
          <a:p>
            <a:pPr>
              <a:buNone/>
            </a:pPr>
            <a:r>
              <a:rPr lang="fr-FR" sz="1800" dirty="0" smtClean="0"/>
              <a:t>      </a:t>
            </a:r>
            <a:r>
              <a:rPr lang="fr-FR" sz="1800" b="1" i="1" dirty="0" smtClean="0"/>
              <a:t>Série 2</a:t>
            </a:r>
            <a:r>
              <a:rPr lang="fr-FR" sz="1800" dirty="0" smtClean="0"/>
              <a:t>										</a:t>
            </a:r>
            <a:r>
              <a:rPr lang="fr-FR" sz="1800" b="1" i="1" dirty="0" smtClean="0"/>
              <a:t>Série jaune	</a:t>
            </a:r>
            <a:r>
              <a:rPr lang="fr-FR" sz="1800" dirty="0" smtClean="0"/>
              <a:t>	 	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685006" y="6237312"/>
            <a:ext cx="2897188" cy="8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5180807" y="2351263"/>
            <a:ext cx="1588" cy="3979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5182395" y="2348880"/>
            <a:ext cx="2971005" cy="23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154194" y="2348880"/>
            <a:ext cx="1" cy="39940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180806" y="6309320"/>
            <a:ext cx="2971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749806" y="2996952"/>
            <a:ext cx="129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Changement de dénomination : </a:t>
            </a:r>
            <a:endParaRPr lang="fr-FR" sz="1200" dirty="0" smtClean="0"/>
          </a:p>
          <a:p>
            <a:r>
              <a:rPr lang="fr-FR" sz="1200" dirty="0" smtClean="0"/>
              <a:t>« Je </a:t>
            </a:r>
            <a:r>
              <a:rPr lang="fr-FR" sz="1200" dirty="0" smtClean="0"/>
              <a:t>maîtrise la </a:t>
            </a:r>
            <a:r>
              <a:rPr lang="fr-FR" sz="1200" dirty="0" smtClean="0"/>
              <a:t>langue » </a:t>
            </a:r>
            <a:r>
              <a:rPr lang="fr-FR" sz="1200" dirty="0" smtClean="0"/>
              <a:t>devient </a:t>
            </a:r>
            <a:endParaRPr lang="fr-FR" sz="1200" dirty="0" smtClean="0"/>
          </a:p>
          <a:p>
            <a:r>
              <a:rPr lang="fr-FR" sz="1200" dirty="0" smtClean="0"/>
              <a:t>« J’observe </a:t>
            </a:r>
            <a:r>
              <a:rPr lang="fr-FR" sz="1200" dirty="0" smtClean="0"/>
              <a:t>la </a:t>
            </a:r>
            <a:r>
              <a:rPr lang="fr-FR" sz="1200" dirty="0" smtClean="0"/>
              <a:t>langue » </a:t>
            </a:r>
            <a:endParaRPr lang="fr-FR" sz="1200" dirty="0"/>
          </a:p>
        </p:txBody>
      </p:sp>
      <p:sp>
        <p:nvSpPr>
          <p:cNvPr id="31" name="ZoneTexte 30"/>
          <p:cNvSpPr txBox="1"/>
          <p:nvPr/>
        </p:nvSpPr>
        <p:spPr>
          <a:xfrm>
            <a:off x="3704532" y="5157192"/>
            <a:ext cx="1339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Rubrique plus</a:t>
            </a:r>
            <a:endParaRPr lang="fr-FR" sz="1200" dirty="0" smtClean="0"/>
          </a:p>
          <a:p>
            <a:r>
              <a:rPr lang="fr-FR" sz="1200" dirty="0" smtClean="0"/>
              <a:t>développée </a:t>
            </a:r>
            <a:r>
              <a:rPr lang="fr-FR" sz="1200" dirty="0" smtClean="0"/>
              <a:t>dans </a:t>
            </a:r>
          </a:p>
          <a:p>
            <a:r>
              <a:rPr lang="fr-FR" sz="1200" dirty="0" smtClean="0"/>
              <a:t>la nouvelle édition</a:t>
            </a:r>
            <a:endParaRPr lang="fr-FR" sz="1200" dirty="0"/>
          </a:p>
        </p:txBody>
      </p:sp>
      <p:pic>
        <p:nvPicPr>
          <p:cNvPr id="23" name="Image 22" descr="page26S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94" y="2420888"/>
            <a:ext cx="2795164" cy="3733800"/>
          </a:xfrm>
          <a:prstGeom prst="rect">
            <a:avLst/>
          </a:prstGeom>
        </p:spPr>
      </p:pic>
      <p:pic>
        <p:nvPicPr>
          <p:cNvPr id="24" name="Image 23" descr="page26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95" y="2348880"/>
            <a:ext cx="2895599" cy="3860799"/>
          </a:xfrm>
          <a:prstGeom prst="rect">
            <a:avLst/>
          </a:prstGeom>
        </p:spPr>
      </p:pic>
      <p:cxnSp>
        <p:nvCxnSpPr>
          <p:cNvPr id="26" name="Connecteur droit 25"/>
          <p:cNvCxnSpPr/>
          <p:nvPr/>
        </p:nvCxnSpPr>
        <p:spPr>
          <a:xfrm>
            <a:off x="685006" y="2276872"/>
            <a:ext cx="28971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582194" y="2299068"/>
            <a:ext cx="4764" cy="3946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86596" y="2276873"/>
            <a:ext cx="0" cy="39685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1" idx="3"/>
          </p:cNvCxnSpPr>
          <p:nvPr/>
        </p:nvCxnSpPr>
        <p:spPr>
          <a:xfrm>
            <a:off x="5044412" y="5480358"/>
            <a:ext cx="594388" cy="216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CAHIERS 		Nouvelles maquettes de couverture</a:t>
            </a:r>
          </a:p>
          <a:p>
            <a:pPr>
              <a:buNone/>
            </a:pPr>
            <a:r>
              <a:rPr lang="fr-FR" sz="1800" dirty="0" smtClean="0"/>
              <a:t>      Cahier 1 (parution </a:t>
            </a:r>
            <a:r>
              <a:rPr lang="fr-FR" sz="1800" b="1" dirty="0" smtClean="0"/>
              <a:t>mai 2016</a:t>
            </a:r>
            <a:r>
              <a:rPr lang="fr-FR" sz="1800" dirty="0" smtClean="0"/>
              <a:t>) 		    Cahier 2 (parution</a:t>
            </a:r>
            <a:r>
              <a:rPr lang="fr-FR" sz="1800" dirty="0" smtClean="0"/>
              <a:t> </a:t>
            </a:r>
            <a:r>
              <a:rPr lang="fr-FR" sz="1800" b="1" dirty="0" smtClean="0"/>
              <a:t>ao</a:t>
            </a:r>
            <a:r>
              <a:rPr lang="fr-FR" sz="1800" b="1" dirty="0" smtClean="0"/>
              <a:t>ût</a:t>
            </a:r>
            <a:r>
              <a:rPr lang="fr-FR" sz="1800" b="1" dirty="0" smtClean="0"/>
              <a:t> </a:t>
            </a:r>
            <a:r>
              <a:rPr lang="fr-FR" sz="1800" b="1" dirty="0" smtClean="0"/>
              <a:t>2016</a:t>
            </a:r>
            <a:r>
              <a:rPr lang="fr-FR" sz="1800" dirty="0" smtClean="0"/>
              <a:t>)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pic>
        <p:nvPicPr>
          <p:cNvPr id="10" name="Image 9" descr="Capture d’écran 2016-01-18 à 17.28.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16832"/>
            <a:ext cx="2798952" cy="3959225"/>
          </a:xfrm>
          <a:prstGeom prst="rect">
            <a:avLst/>
          </a:prstGeom>
        </p:spPr>
      </p:pic>
      <p:pic>
        <p:nvPicPr>
          <p:cNvPr id="17" name="Image 16" descr="cahi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88840"/>
            <a:ext cx="275272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CAHIERS 					Nouvelles maquettes intérieures </a:t>
            </a:r>
          </a:p>
          <a:p>
            <a:pPr algn="ctr">
              <a:buNone/>
            </a:pPr>
            <a:r>
              <a:rPr lang="fr-FR" sz="1800" b="1" dirty="0" smtClean="0"/>
              <a:t>Les cahiers sont réorganisés de manière à mettre en évidence </a:t>
            </a:r>
          </a:p>
          <a:p>
            <a:pPr algn="ctr">
              <a:buNone/>
            </a:pPr>
            <a:r>
              <a:rPr lang="fr-FR" sz="1800" b="1" dirty="0" smtClean="0"/>
              <a:t>les différentes composantes de l’apprentissage.</a:t>
            </a:r>
          </a:p>
          <a:p>
            <a:pPr>
              <a:buNone/>
            </a:pPr>
            <a:r>
              <a:rPr lang="fr-FR" sz="1800" dirty="0" smtClean="0"/>
              <a:t>Exemple : page 17 </a:t>
            </a:r>
          </a:p>
          <a:p>
            <a:pPr algn="ctr">
              <a:buNone/>
            </a:pPr>
            <a:r>
              <a:rPr lang="fr-FR" sz="1800" b="1" i="1" dirty="0" smtClean="0"/>
              <a:t> Série 2</a:t>
            </a:r>
            <a:r>
              <a:rPr lang="fr-FR" sz="1800" dirty="0" smtClean="0"/>
              <a:t>				 					   </a:t>
            </a:r>
            <a:r>
              <a:rPr lang="fr-FR" sz="1800" b="1" i="1" dirty="0" smtClean="0"/>
              <a:t>Série jaune </a:t>
            </a:r>
            <a:r>
              <a:rPr lang="fr-FR" sz="1800" dirty="0" smtClean="0"/>
              <a:t>(Travail sur le texte)	 			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5334000" y="2563316"/>
            <a:ext cx="297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Image 20" descr="page17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63" y="2727390"/>
            <a:ext cx="2668537" cy="3725946"/>
          </a:xfrm>
          <a:prstGeom prst="rect">
            <a:avLst/>
          </a:prstGeom>
        </p:spPr>
      </p:pic>
      <p:cxnSp>
        <p:nvCxnSpPr>
          <p:cNvPr id="25" name="Connecteur droit 24"/>
          <p:cNvCxnSpPr/>
          <p:nvPr/>
        </p:nvCxnSpPr>
        <p:spPr>
          <a:xfrm>
            <a:off x="680242" y="2563316"/>
            <a:ext cx="29011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749806" y="1912046"/>
            <a:ext cx="1294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date est supprimée dans la nouvelle édition : on ne travaille plus en Jour 1, Jour 2, etc.</a:t>
            </a:r>
            <a:endParaRPr lang="fr-FR" sz="1200" dirty="0"/>
          </a:p>
        </p:txBody>
      </p:sp>
      <p:cxnSp>
        <p:nvCxnSpPr>
          <p:cNvPr id="54" name="Connecteur droit 53"/>
          <p:cNvCxnSpPr/>
          <p:nvPr/>
        </p:nvCxnSpPr>
        <p:spPr>
          <a:xfrm rot="5400000">
            <a:off x="-1296237" y="4548071"/>
            <a:ext cx="39529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1605318" y="4548468"/>
            <a:ext cx="395216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79448" y="6523756"/>
            <a:ext cx="29011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rot="5400000">
            <a:off x="3359109" y="4549659"/>
            <a:ext cx="39497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rot="5400000">
            <a:off x="6328925" y="4546086"/>
            <a:ext cx="39569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5334794" y="6523756"/>
            <a:ext cx="29718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H="1">
            <a:off x="3276599" y="2744788"/>
            <a:ext cx="473207" cy="180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PAGE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955" y="2604544"/>
            <a:ext cx="2754521" cy="38559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32212" y="3351709"/>
            <a:ext cx="160099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Réorganisation </a:t>
            </a:r>
            <a:r>
              <a:rPr lang="fr-FR" sz="1200" i="1" dirty="0" smtClean="0"/>
              <a:t>par « composantes » d’apprentissage : </a:t>
            </a:r>
            <a:endParaRPr lang="fr-FR" sz="1200" i="1" dirty="0" smtClean="0"/>
          </a:p>
          <a:p>
            <a:r>
              <a:rPr lang="fr-FR" sz="1200" dirty="0" smtClean="0"/>
              <a:t>1. Compréhension </a:t>
            </a:r>
          </a:p>
          <a:p>
            <a:r>
              <a:rPr lang="fr-FR" sz="1200" dirty="0" smtClean="0"/>
              <a:t>en </a:t>
            </a:r>
            <a:r>
              <a:rPr lang="fr-FR" sz="1200" dirty="0" smtClean="0"/>
              <a:t>lecture</a:t>
            </a:r>
          </a:p>
          <a:p>
            <a:r>
              <a:rPr lang="fr-FR" sz="1200" dirty="0" smtClean="0"/>
              <a:t>2. Automatisation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du </a:t>
            </a:r>
            <a:r>
              <a:rPr lang="fr-FR" sz="1200" dirty="0" smtClean="0"/>
              <a:t>décodage </a:t>
            </a:r>
          </a:p>
          <a:p>
            <a:r>
              <a:rPr lang="fr-FR" sz="1200" dirty="0" smtClean="0"/>
              <a:t>3. Manipulation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de </a:t>
            </a:r>
            <a:r>
              <a:rPr lang="fr-FR" sz="1200" dirty="0" smtClean="0"/>
              <a:t>la langue</a:t>
            </a:r>
          </a:p>
          <a:p>
            <a:r>
              <a:rPr lang="fr-FR" sz="1200" dirty="0" smtClean="0"/>
              <a:t>4. Apprendre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à </a:t>
            </a:r>
            <a:r>
              <a:rPr lang="fr-FR" sz="1200" dirty="0" smtClean="0"/>
              <a:t>comprendre </a:t>
            </a:r>
          </a:p>
          <a:p>
            <a:r>
              <a:rPr lang="fr-FR" sz="1200" dirty="0" smtClean="0"/>
              <a:t>5. Apprendre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à </a:t>
            </a:r>
            <a:r>
              <a:rPr lang="fr-FR" sz="1200" dirty="0" smtClean="0"/>
              <a:t>travailler seul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CAHIERS 		Nouvelles maquettes intérieures </a:t>
            </a:r>
          </a:p>
          <a:p>
            <a:pPr>
              <a:buNone/>
            </a:pPr>
            <a:r>
              <a:rPr lang="fr-FR" sz="1800" dirty="0" smtClean="0"/>
              <a:t>Exemple : page 18</a:t>
            </a:r>
          </a:p>
          <a:p>
            <a:pPr>
              <a:buNone/>
            </a:pPr>
            <a:r>
              <a:rPr lang="fr-FR" sz="1800" dirty="0" smtClean="0"/>
              <a:t>		</a:t>
            </a:r>
            <a:r>
              <a:rPr lang="fr-FR" sz="1800" b="1" i="1" dirty="0" smtClean="0"/>
              <a:t>Série 2</a:t>
            </a:r>
            <a:r>
              <a:rPr lang="fr-FR" sz="1800" dirty="0" smtClean="0"/>
              <a:t>								  </a:t>
            </a:r>
            <a:r>
              <a:rPr lang="fr-FR" sz="1800" b="1" i="1" dirty="0" smtClean="0"/>
              <a:t>Série jaune	</a:t>
            </a:r>
            <a:r>
              <a:rPr lang="fr-FR" sz="1800" dirty="0" smtClean="0"/>
              <a:t>(Travail sur le code)	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sp>
        <p:nvSpPr>
          <p:cNvPr id="51" name="ZoneTexte 50"/>
          <p:cNvSpPr txBox="1"/>
          <p:nvPr/>
        </p:nvSpPr>
        <p:spPr>
          <a:xfrm>
            <a:off x="3749806" y="4209365"/>
            <a:ext cx="129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exercices sont regroupés par </a:t>
            </a:r>
            <a:r>
              <a:rPr lang="fr-FR" sz="1200" dirty="0" smtClean="0"/>
              <a:t>compétences.</a:t>
            </a:r>
            <a:endParaRPr lang="fr-FR" sz="12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804447" y="2209800"/>
            <a:ext cx="29011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749806" y="2745580"/>
            <a:ext cx="1294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Suppression</a:t>
            </a:r>
          </a:p>
          <a:p>
            <a:r>
              <a:rPr lang="fr-FR" sz="1200" dirty="0" smtClean="0"/>
              <a:t>des rubriques</a:t>
            </a:r>
          </a:p>
          <a:p>
            <a:r>
              <a:rPr lang="fr-FR" sz="1200" dirty="0" smtClean="0"/>
              <a:t>« Je recherche »</a:t>
            </a:r>
          </a:p>
          <a:p>
            <a:r>
              <a:rPr lang="fr-FR" sz="1200" dirty="0" smtClean="0"/>
              <a:t>et « Je m’entraine </a:t>
            </a:r>
            <a:r>
              <a:rPr lang="fr-FR" sz="1200" dirty="0" smtClean="0"/>
              <a:t>».</a:t>
            </a:r>
            <a:endParaRPr lang="fr-FR" sz="1200" dirty="0"/>
          </a:p>
        </p:txBody>
      </p:sp>
      <p:pic>
        <p:nvPicPr>
          <p:cNvPr id="29" name="Image 28" descr="page18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59" y="2257332"/>
            <a:ext cx="2777747" cy="3610068"/>
          </a:xfrm>
          <a:prstGeom prst="rect">
            <a:avLst/>
          </a:prstGeom>
        </p:spPr>
      </p:pic>
      <p:cxnSp>
        <p:nvCxnSpPr>
          <p:cNvPr id="41" name="Connecteur droit 40"/>
          <p:cNvCxnSpPr/>
          <p:nvPr/>
        </p:nvCxnSpPr>
        <p:spPr>
          <a:xfrm rot="5400000">
            <a:off x="-1025147" y="4041776"/>
            <a:ext cx="365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rot="5400000">
            <a:off x="1877599" y="4040188"/>
            <a:ext cx="365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803653" y="5868194"/>
            <a:ext cx="29011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rot="10800000">
            <a:off x="2819401" y="2514600"/>
            <a:ext cx="885411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>
            <a:off x="2728708" y="3367296"/>
            <a:ext cx="1066796" cy="885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page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712" y="2209800"/>
            <a:ext cx="2617894" cy="3657600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5410200" y="2212976"/>
            <a:ext cx="290115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410200" y="5868988"/>
            <a:ext cx="290115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3582988" y="4037012"/>
            <a:ext cx="365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6482558" y="4037012"/>
            <a:ext cx="3656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51" idx="3"/>
          </p:cNvCxnSpPr>
          <p:nvPr/>
        </p:nvCxnSpPr>
        <p:spPr>
          <a:xfrm>
            <a:off x="5044412" y="4532531"/>
            <a:ext cx="1203988" cy="4966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51" idx="3"/>
          </p:cNvCxnSpPr>
          <p:nvPr/>
        </p:nvCxnSpPr>
        <p:spPr>
          <a:xfrm flipV="1">
            <a:off x="5044412" y="2514601"/>
            <a:ext cx="1356389" cy="2017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FR" sz="1333" dirty="0" smtClean="0"/>
              <a:t>Nouvelle édition</a:t>
            </a:r>
            <a:r>
              <a:rPr lang="fr-FR" sz="1333" dirty="0" smtClean="0"/>
              <a:t> À </a:t>
            </a:r>
            <a:r>
              <a:rPr lang="fr-FR" sz="1333" dirty="0" smtClean="0"/>
              <a:t>l’école des albums Programmes 2016</a:t>
            </a: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/>
              <a:t>CAHIERS 		Nouvelles maquettes intérieures </a:t>
            </a:r>
          </a:p>
          <a:p>
            <a:pPr>
              <a:buNone/>
            </a:pPr>
            <a:r>
              <a:rPr lang="fr-FR" sz="1800" dirty="0" smtClean="0"/>
              <a:t>Exemple : page 18</a:t>
            </a:r>
          </a:p>
          <a:p>
            <a:pPr>
              <a:buNone/>
            </a:pPr>
            <a:r>
              <a:rPr lang="fr-FR" sz="1800" dirty="0" smtClean="0"/>
              <a:t>    </a:t>
            </a:r>
            <a:r>
              <a:rPr lang="fr-FR" sz="1800" b="1" i="1" dirty="0" smtClean="0"/>
              <a:t>Série jaune	</a:t>
            </a:r>
            <a:r>
              <a:rPr lang="fr-FR" sz="1800" dirty="0" smtClean="0"/>
              <a:t>(Travail en autonomie)</a:t>
            </a:r>
            <a:r>
              <a:rPr lang="fr-FR" sz="1800" b="1" dirty="0" smtClean="0"/>
              <a:t>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		</a:t>
            </a:r>
          </a:p>
          <a:p>
            <a:pPr>
              <a:buAutoNum type="arabicPeriod"/>
            </a:pPr>
            <a:endParaRPr lang="fr-FR" sz="1800" dirty="0" smtClean="0"/>
          </a:p>
          <a:p>
            <a:pPr>
              <a:buAutoNum type="arabicPeriod"/>
            </a:pPr>
            <a:endParaRPr lang="fr-FR" sz="18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924669" y="2170799"/>
            <a:ext cx="256721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749806" y="2745580"/>
            <a:ext cx="1294606" cy="270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Nouveau : </a:t>
            </a:r>
            <a:endParaRPr lang="fr-FR" sz="1400" b="1" dirty="0" smtClean="0"/>
          </a:p>
          <a:p>
            <a:pPr>
              <a:buFontTx/>
              <a:buChar char="-"/>
            </a:pPr>
            <a:r>
              <a:rPr lang="fr-FR" sz="1200" dirty="0" smtClean="0"/>
              <a:t> Des </a:t>
            </a:r>
            <a:r>
              <a:rPr lang="fr-FR" sz="1200" dirty="0" smtClean="0"/>
              <a:t>pages « J’apprends à </a:t>
            </a:r>
            <a:r>
              <a:rPr lang="fr-FR" sz="1200" dirty="0" smtClean="0"/>
              <a:t>travailler </a:t>
            </a:r>
            <a:r>
              <a:rPr lang="fr-FR" sz="1200" dirty="0" smtClean="0"/>
              <a:t>seul » pour faciliter l’autonomie des élèves.</a:t>
            </a:r>
          </a:p>
          <a:p>
            <a:pPr>
              <a:buFontTx/>
              <a:buChar char="-"/>
            </a:pPr>
            <a:r>
              <a:rPr lang="fr-FR" sz="1200" dirty="0" smtClean="0"/>
              <a:t> Des pages «</a:t>
            </a:r>
            <a:r>
              <a:rPr lang="fr-FR" sz="1200" dirty="0" smtClean="0"/>
              <a:t> J’apprends </a:t>
            </a:r>
            <a:r>
              <a:rPr lang="fr-FR" sz="1200" dirty="0" smtClean="0"/>
              <a:t>à comprendre </a:t>
            </a:r>
            <a:r>
              <a:rPr lang="fr-FR" sz="1200" dirty="0" smtClean="0"/>
              <a:t>» pour les aider à conscientiser leurs apprentissages.</a:t>
            </a:r>
            <a:endParaRPr lang="fr-FR" sz="1200" dirty="0"/>
          </a:p>
        </p:txBody>
      </p:sp>
      <p:cxnSp>
        <p:nvCxnSpPr>
          <p:cNvPr id="41" name="Connecteur droit 40"/>
          <p:cNvCxnSpPr/>
          <p:nvPr/>
        </p:nvCxnSpPr>
        <p:spPr>
          <a:xfrm rot="5400000">
            <a:off x="-924028" y="4017908"/>
            <a:ext cx="369580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3491880" y="2170799"/>
            <a:ext cx="0" cy="37345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924669" y="5866606"/>
            <a:ext cx="256721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ne\Desktop\TravaillerSe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081" y="2204864"/>
            <a:ext cx="2568799" cy="3591821"/>
          </a:xfrm>
          <a:prstGeom prst="rect">
            <a:avLst/>
          </a:prstGeom>
          <a:noFill/>
        </p:spPr>
      </p:pic>
      <p:pic>
        <p:nvPicPr>
          <p:cNvPr id="14" name="Image 13" descr="Capture d’écran 2016-01-21 à 12.00.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34444"/>
            <a:ext cx="2667000" cy="3770105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5334000" y="2132856"/>
            <a:ext cx="266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3465736" y="4001120"/>
            <a:ext cx="373652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6115948" y="4019496"/>
            <a:ext cx="37701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334795" y="5904549"/>
            <a:ext cx="26670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>
            <a:off x="2819400" y="2745580"/>
            <a:ext cx="930406" cy="531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5400000" flipH="1" flipV="1">
            <a:off x="4573985" y="3056796"/>
            <a:ext cx="1521620" cy="899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répuscule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711</Words>
  <Application>Microsoft Macintosh PowerPoint</Application>
  <PresentationFormat>Présentation à l'écran (4:3)</PresentationFormat>
  <Paragraphs>145</Paragraphs>
  <Slides>9</Slides>
  <Notes>9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Nouvelle édition À l’école des albums Programmes 2016 </vt:lpstr>
      <vt:lpstr>Nouvelle édition À l’école des albums Programmes 2016 </vt:lpstr>
      <vt:lpstr>Nouvelle édition A l’école des albums Programmes 2016 </vt:lpstr>
      <vt:lpstr>Nouvelle édition À l’école des albums Programmes 2016 </vt:lpstr>
      <vt:lpstr>Nouvelle édition À l’école des albums Programmes 2016 </vt:lpstr>
      <vt:lpstr>Nouvelle édition À l’école des albums Programmes 2016 </vt:lpstr>
      <vt:lpstr>Nouvelle édition À l’école des albums Programmes 2016 </vt:lpstr>
      <vt:lpstr>Nouvelle édition À l’école des albums Programmes 2016 </vt:lpstr>
      <vt:lpstr>Nouvelle édition À l’école des albums Programmes 2016 </vt:lpstr>
    </vt:vector>
  </TitlesOfParts>
  <Company>SEJER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Pédagoland : plan d’action</dc:title>
  <dc:creator>Anne Marty</dc:creator>
  <cp:lastModifiedBy>SEJER</cp:lastModifiedBy>
  <cp:revision>57</cp:revision>
  <cp:lastPrinted>2012-12-18T09:05:15Z</cp:lastPrinted>
  <dcterms:created xsi:type="dcterms:W3CDTF">2016-06-07T10:41:37Z</dcterms:created>
  <dcterms:modified xsi:type="dcterms:W3CDTF">2016-06-07T10:59:12Z</dcterms:modified>
</cp:coreProperties>
</file>