
<file path=[Content_Types].xml><?xml version="1.0" encoding="utf-8"?>
<Types xmlns="http://schemas.openxmlformats.org/package/2006/content-types">
  <Override PartName="/ppt/notesSlides/notesSlide5.xml" ContentType="application/vnd.openxmlformats-officedocument.presentationml.notesSlide+xml"/>
  <Override PartName="/ppt/slideLayouts/slideLayout1.xml" ContentType="application/vnd.openxmlformats-officedocument.presentationml.slideLayout+xml"/>
  <Default Extension="rels" ContentType="application/vnd.openxmlformats-package.relationships+xml"/>
  <Default Extension="jpeg" ContentType="image/jpeg"/>
  <Default Extension="xml" ContentType="application/xml"/>
  <Override PartName="/ppt/slides/slide9.xml" ContentType="application/vnd.openxmlformats-officedocument.presentationml.slide+xml"/>
  <Override PartName="/ppt/notesSlides/notesSlide3.xml" ContentType="application/vnd.openxmlformats-officedocument.presentationml.notesSlide+xml"/>
  <Override PartName="/ppt/tableStyles.xml" ContentType="application/vnd.openxmlformats-officedocument.presentationml.tableStyles+xml"/>
  <Override PartName="/ppt/slideLayouts/slideLayout8.xml" ContentType="application/vnd.openxmlformats-officedocument.presentationml.slideLayout+xml"/>
  <Override PartName="/ppt/slides/slide7.xml" ContentType="application/vnd.openxmlformats-officedocument.presentationml.slide+xml"/>
  <Override PartName="/ppt/notesSlides/notesSlide1.xml" ContentType="application/vnd.openxmlformats-officedocument.presentationml.notesSlide+xml"/>
  <Override PartName="/ppt/notesSlides/notesSlide8.xml" ContentType="application/vnd.openxmlformats-officedocument.presentationml.notesSlide+xml"/>
  <Override PartName="/ppt/slideLayouts/slideLayout6.xml" ContentType="application/vnd.openxmlformats-officedocument.presentationml.slideLayout+xml"/>
  <Override PartName="/ppt/slides/slide5.xml" ContentType="application/vnd.openxmlformats-officedocument.presentationml.slide+xml"/>
  <Override PartName="/ppt/theme/theme2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s/slide3.xml" ContentType="application/vnd.openxmlformats-officedocument.presentationml.slide+xml"/>
  <Override PartName="/ppt/slideLayouts/slideLayout10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notesSlides/notesSlide6.xml" ContentType="application/vnd.openxmlformats-officedocument.presentationml.notesSlide+xml"/>
  <Override PartName="/ppt/slideLayouts/slideLayout2.xml" ContentType="application/vnd.openxmlformats-officedocument.presentationml.slideLayout+xml"/>
  <Override PartName="/ppt/slides/slide1.xml" ContentType="application/vnd.openxmlformats-officedocument.presentationml.slide+xml"/>
  <Default Extension="bin" ContentType="application/vnd.openxmlformats-officedocument.presentationml.printerSettings"/>
  <Override PartName="/ppt/notesSlides/notesSlide4.xml" ContentType="application/vnd.openxmlformats-officedocument.presentationml.notes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8.xml" ContentType="application/vnd.openxmlformats-officedocument.presentationml.slide+xml"/>
  <Override PartName="/ppt/presentation.xml" ContentType="application/vnd.openxmlformats-officedocument.presentationml.presentation.main+xml"/>
  <Override PartName="/ppt/notesSlides/notesSlide2.xml" ContentType="application/vnd.openxmlformats-officedocument.presentationml.notesSlide+xml"/>
  <Override PartName="/ppt/notesSlides/notesSlide9.xml" ContentType="application/vnd.openxmlformats-officedocument.presentationml.notesSlide+xml"/>
  <Override PartName="/ppt/slideLayouts/slideLayout7.xml" ContentType="application/vnd.openxmlformats-officedocument.presentationml.slideLayout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5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notesSlides/notesSlide7.xml" ContentType="application/vnd.openxmlformats-officedocument.presentationml.notesSlide+xml"/>
  <Override PartName="/ppt/slideLayouts/slideLayout3.xml" ContentType="application/vnd.openxmlformats-officedocument.presentationml.slideLayout+xml"/>
  <Override PartName="/ppt/slides/slide2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48" r:id="rId1"/>
  </p:sldMasterIdLst>
  <p:notesMasterIdLst>
    <p:notesMasterId r:id="rId11"/>
  </p:notesMasterIdLst>
  <p:sldIdLst>
    <p:sldId id="259" r:id="rId2"/>
    <p:sldId id="260" r:id="rId3"/>
    <p:sldId id="261" r:id="rId4"/>
    <p:sldId id="263" r:id="rId5"/>
    <p:sldId id="262" r:id="rId6"/>
    <p:sldId id="264" r:id="rId7"/>
    <p:sldId id="265" r:id="rId8"/>
    <p:sldId id="266" r:id="rId9"/>
    <p:sldId id="269" r:id="rId10"/>
  </p:sldIdLst>
  <p:sldSz cx="9144000" cy="6858000" type="screen4x3"/>
  <p:notesSz cx="6858000" cy="9144000"/>
  <p:defaultTextStyle>
    <a:defPPr>
      <a:defRPr lang="fr-F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prnPr/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lastView="sldThumbnailView">
  <p:normalViewPr>
    <p:restoredLeft sz="15620"/>
    <p:restoredTop sz="94660"/>
  </p:normalViewPr>
  <p:slideViewPr>
    <p:cSldViewPr snapToObjects="1">
      <p:cViewPr varScale="1">
        <p:scale>
          <a:sx n="140" d="100"/>
          <a:sy n="140" d="100"/>
        </p:scale>
        <p:origin x="-1544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notesMaster" Target="notesMasters/notesMaster1.xml"/><Relationship Id="rId12" Type="http://schemas.openxmlformats.org/officeDocument/2006/relationships/printerSettings" Target="printerSettings/printerSettings1.bin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FC7C1A-DB40-5F46-8A2A-8E37846DFF0E}" type="datetimeFigureOut">
              <a:rPr lang="fr-FR" smtClean="0"/>
              <a:pPr/>
              <a:t>7/06/16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65FF36-BD56-A44A-82BC-BCABFA8ADFC4}" type="slidenum">
              <a:rPr lang="fr-FR" smtClean="0"/>
              <a:pPr/>
              <a:t>‹#›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65FF36-BD56-A44A-82BC-BCABFA8ADFC4}" type="slidenum">
              <a:rPr lang="fr-FR" smtClean="0"/>
              <a:pPr/>
              <a:t>1</a:t>
            </a:fld>
            <a:endParaRPr lang="fr-F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65FF36-BD56-A44A-82BC-BCABFA8ADFC4}" type="slidenum">
              <a:rPr lang="fr-FR" smtClean="0"/>
              <a:pPr/>
              <a:t>2</a:t>
            </a:fld>
            <a:endParaRPr lang="fr-F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65FF36-BD56-A44A-82BC-BCABFA8ADFC4}" type="slidenum">
              <a:rPr lang="fr-FR" smtClean="0"/>
              <a:pPr/>
              <a:t>3</a:t>
            </a:fld>
            <a:endParaRPr lang="fr-F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65FF36-BD56-A44A-82BC-BCABFA8ADFC4}" type="slidenum">
              <a:rPr lang="fr-FR" smtClean="0"/>
              <a:pPr/>
              <a:t>4</a:t>
            </a:fld>
            <a:endParaRPr lang="fr-FR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65FF36-BD56-A44A-82BC-BCABFA8ADFC4}" type="slidenum">
              <a:rPr lang="fr-FR" smtClean="0"/>
              <a:pPr/>
              <a:t>5</a:t>
            </a:fld>
            <a:endParaRPr lang="fr-FR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65FF36-BD56-A44A-82BC-BCABFA8ADFC4}" type="slidenum">
              <a:rPr lang="fr-FR" smtClean="0"/>
              <a:pPr/>
              <a:t>6</a:t>
            </a:fld>
            <a:endParaRPr lang="fr-FR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65FF36-BD56-A44A-82BC-BCABFA8ADFC4}" type="slidenum">
              <a:rPr lang="fr-FR" smtClean="0"/>
              <a:pPr/>
              <a:t>7</a:t>
            </a:fld>
            <a:endParaRPr lang="fr-FR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65FF36-BD56-A44A-82BC-BCABFA8ADFC4}" type="slidenum">
              <a:rPr lang="fr-FR" smtClean="0"/>
              <a:pPr/>
              <a:t>8</a:t>
            </a:fld>
            <a:endParaRPr lang="fr-FR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65FF36-BD56-A44A-82BC-BCABFA8ADFC4}" type="slidenum">
              <a:rPr lang="fr-FR" smtClean="0"/>
              <a:pPr/>
              <a:t>9</a:t>
            </a:fld>
            <a:endParaRPr lang="fr-F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2D8271-6E41-E547-84F5-D2E5BC3ED602}" type="datetimeFigureOut">
              <a:rPr lang="fr-FR" smtClean="0"/>
              <a:pPr/>
              <a:t>7/06/16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02AA0-C2EF-4844-BF4F-DA9A0A6CDD6A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2D8271-6E41-E547-84F5-D2E5BC3ED602}" type="datetimeFigureOut">
              <a:rPr lang="fr-FR" smtClean="0"/>
              <a:pPr/>
              <a:t>7/06/16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02AA0-C2EF-4844-BF4F-DA9A0A6CDD6A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2D8271-6E41-E547-84F5-D2E5BC3ED602}" type="datetimeFigureOut">
              <a:rPr lang="fr-FR" smtClean="0"/>
              <a:pPr/>
              <a:t>7/06/16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02AA0-C2EF-4844-BF4F-DA9A0A6CDD6A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2D8271-6E41-E547-84F5-D2E5BC3ED602}" type="datetimeFigureOut">
              <a:rPr lang="fr-FR" smtClean="0"/>
              <a:pPr/>
              <a:t>7/06/16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02AA0-C2EF-4844-BF4F-DA9A0A6CDD6A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2D8271-6E41-E547-84F5-D2E5BC3ED602}" type="datetimeFigureOut">
              <a:rPr lang="fr-FR" smtClean="0"/>
              <a:pPr/>
              <a:t>7/06/16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02AA0-C2EF-4844-BF4F-DA9A0A6CDD6A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2D8271-6E41-E547-84F5-D2E5BC3ED602}" type="datetimeFigureOut">
              <a:rPr lang="fr-FR" smtClean="0"/>
              <a:pPr/>
              <a:t>7/06/16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02AA0-C2EF-4844-BF4F-DA9A0A6CDD6A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2D8271-6E41-E547-84F5-D2E5BC3ED602}" type="datetimeFigureOut">
              <a:rPr lang="fr-FR" smtClean="0"/>
              <a:pPr/>
              <a:t>7/06/16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02AA0-C2EF-4844-BF4F-DA9A0A6CDD6A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2D8271-6E41-E547-84F5-D2E5BC3ED602}" type="datetimeFigureOut">
              <a:rPr lang="fr-FR" smtClean="0"/>
              <a:pPr/>
              <a:t>7/06/16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02AA0-C2EF-4844-BF4F-DA9A0A6CDD6A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2D8271-6E41-E547-84F5-D2E5BC3ED602}" type="datetimeFigureOut">
              <a:rPr lang="fr-FR" smtClean="0"/>
              <a:pPr/>
              <a:t>7/06/16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02AA0-C2EF-4844-BF4F-DA9A0A6CDD6A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2D8271-6E41-E547-84F5-D2E5BC3ED602}" type="datetimeFigureOut">
              <a:rPr lang="fr-FR" smtClean="0"/>
              <a:pPr/>
              <a:t>7/06/16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02AA0-C2EF-4844-BF4F-DA9A0A6CDD6A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2D8271-6E41-E547-84F5-D2E5BC3ED602}" type="datetimeFigureOut">
              <a:rPr lang="fr-FR" smtClean="0"/>
              <a:pPr/>
              <a:t>7/06/16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402AA0-C2EF-4844-BF4F-DA9A0A6CDD6A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Cliquez pour modifier les styles du texte du masque</a:t>
            </a:r>
          </a:p>
          <a:p>
            <a:pPr lvl="1"/>
            <a:r>
              <a:rPr lang="en-US" smtClean="0"/>
              <a:t>Deuxième niveau</a:t>
            </a:r>
          </a:p>
          <a:p>
            <a:pPr lvl="2"/>
            <a:r>
              <a:rPr lang="en-US" smtClean="0"/>
              <a:t>Troisième niveau</a:t>
            </a:r>
          </a:p>
          <a:p>
            <a:pPr lvl="3"/>
            <a:r>
              <a:rPr lang="en-US" smtClean="0"/>
              <a:t>Quatrième niveau</a:t>
            </a:r>
          </a:p>
          <a:p>
            <a:pPr lvl="4"/>
            <a:r>
              <a:rPr lang="en-US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2D8271-6E41-E547-84F5-D2E5BC3ED602}" type="datetimeFigureOut">
              <a:rPr lang="fr-FR" smtClean="0"/>
              <a:pPr/>
              <a:t>7/06/16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402AA0-C2EF-4844-BF4F-DA9A0A6CDD6A}" type="slidenum">
              <a:rPr lang="fr-FR" smtClean="0"/>
              <a:pPr/>
              <a:t>‹#›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4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4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4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4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4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4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4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4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4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txBody>
          <a:bodyPr>
            <a:normAutofit fontScale="90000"/>
          </a:bodyPr>
          <a:lstStyle/>
          <a:p>
            <a:r>
              <a:rPr lang="fr-FR" sz="1333" dirty="0" smtClean="0"/>
              <a:t>Nouvelle </a:t>
            </a:r>
            <a:r>
              <a:rPr lang="fr-FR" sz="1333" smtClean="0"/>
              <a:t>édition À </a:t>
            </a:r>
            <a:r>
              <a:rPr lang="fr-FR" sz="1333" dirty="0" smtClean="0"/>
              <a:t>l’école des albums Programmes 2016</a:t>
            </a:r>
            <a:r>
              <a:rPr lang="fr-FR" sz="1800" dirty="0" smtClean="0"/>
              <a:t/>
            </a:r>
            <a:br>
              <a:rPr lang="fr-FR" sz="1800" dirty="0" smtClean="0"/>
            </a:br>
            <a:endParaRPr lang="fr-FR" sz="18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762000"/>
            <a:ext cx="8686800" cy="60960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fr-FR" sz="1800" b="1" dirty="0" smtClean="0"/>
              <a:t>MANUEL        Nouvelles maquettes de couvertures</a:t>
            </a:r>
          </a:p>
          <a:p>
            <a:pPr>
              <a:buNone/>
            </a:pPr>
            <a:r>
              <a:rPr lang="fr-FR" sz="1800" b="1" dirty="0" smtClean="0"/>
              <a:t>Changements mineurs pour le passage de la série 2 à la série jaune : 			            </a:t>
            </a:r>
            <a:r>
              <a:rPr lang="fr-FR" sz="1800" b="1" i="1" dirty="0" smtClean="0"/>
              <a:t>Série 2</a:t>
            </a:r>
            <a:r>
              <a:rPr lang="fr-FR" sz="1800" b="1" i="1" dirty="0" smtClean="0"/>
              <a:t> </a:t>
            </a:r>
            <a:r>
              <a:rPr lang="fr-FR" sz="1800" dirty="0" smtClean="0"/>
              <a:t>(mars 2013)</a:t>
            </a:r>
            <a:r>
              <a:rPr lang="fr-FR" sz="1800" dirty="0" smtClean="0"/>
              <a:t>	</a:t>
            </a:r>
            <a:r>
              <a:rPr lang="fr-FR" sz="1800" dirty="0" smtClean="0"/>
              <a:t>	devient 		</a:t>
            </a:r>
            <a:r>
              <a:rPr lang="fr-FR" sz="1800" b="1" i="1" dirty="0" smtClean="0"/>
              <a:t>Série jaune </a:t>
            </a:r>
            <a:r>
              <a:rPr lang="fr-FR" sz="1800" dirty="0" smtClean="0"/>
              <a:t>(mars </a:t>
            </a:r>
            <a:r>
              <a:rPr lang="fr-FR" sz="1800" dirty="0" smtClean="0"/>
              <a:t>2016)</a:t>
            </a:r>
          </a:p>
          <a:p>
            <a:pPr>
              <a:buNone/>
            </a:pPr>
            <a:endParaRPr lang="fr-FR" sz="1800" dirty="0" smtClean="0"/>
          </a:p>
          <a:p>
            <a:pPr>
              <a:buNone/>
            </a:pPr>
            <a:endParaRPr lang="fr-FR" sz="1800" dirty="0" smtClean="0"/>
          </a:p>
          <a:p>
            <a:pPr>
              <a:buNone/>
            </a:pPr>
            <a:endParaRPr lang="fr-FR" sz="1800" dirty="0" smtClean="0"/>
          </a:p>
          <a:p>
            <a:pPr>
              <a:buNone/>
            </a:pPr>
            <a:endParaRPr lang="fr-FR" sz="1800" dirty="0" smtClean="0"/>
          </a:p>
          <a:p>
            <a:pPr>
              <a:buNone/>
            </a:pPr>
            <a:endParaRPr lang="fr-FR" sz="1800" dirty="0" smtClean="0"/>
          </a:p>
          <a:p>
            <a:pPr>
              <a:buNone/>
            </a:pPr>
            <a:endParaRPr lang="fr-FR" sz="1800" dirty="0" smtClean="0"/>
          </a:p>
        </p:txBody>
      </p:sp>
      <p:pic>
        <p:nvPicPr>
          <p:cNvPr id="11" name="Image 10" descr="Serie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8004" y="1981199"/>
            <a:ext cx="2227596" cy="2680563"/>
          </a:xfrm>
          <a:prstGeom prst="rect">
            <a:avLst/>
          </a:prstGeom>
        </p:spPr>
      </p:pic>
      <p:pic>
        <p:nvPicPr>
          <p:cNvPr id="12" name="Image 11" descr="Capture d’écran 2016-01-18 à 16.16.20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14800" y="1872569"/>
            <a:ext cx="2057400" cy="2819787"/>
          </a:xfrm>
          <a:prstGeom prst="rect">
            <a:avLst/>
          </a:prstGeom>
        </p:spPr>
      </p:pic>
      <p:sp>
        <p:nvSpPr>
          <p:cNvPr id="15" name="ZoneTexte 14"/>
          <p:cNvSpPr txBox="1"/>
          <p:nvPr/>
        </p:nvSpPr>
        <p:spPr>
          <a:xfrm>
            <a:off x="1828800" y="4692356"/>
            <a:ext cx="585080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Tx/>
              <a:buChar char="-"/>
            </a:pPr>
            <a:r>
              <a:rPr lang="fr-FR" sz="1600" dirty="0" smtClean="0"/>
              <a:t> Une méthode qui répond</a:t>
            </a:r>
            <a:r>
              <a:rPr lang="fr-FR" sz="1600" dirty="0" smtClean="0"/>
              <a:t> aux </a:t>
            </a:r>
            <a:r>
              <a:rPr lang="fr-FR" sz="1600" dirty="0" smtClean="0"/>
              <a:t>nouveaux programmes 2016</a:t>
            </a:r>
          </a:p>
          <a:p>
            <a:pPr>
              <a:buFontTx/>
              <a:buChar char="-"/>
            </a:pPr>
            <a:r>
              <a:rPr lang="fr-FR" sz="1600" dirty="0" smtClean="0"/>
              <a:t> 8 albums inchangés (les mêmes </a:t>
            </a:r>
            <a:r>
              <a:rPr lang="fr-FR" sz="1600" dirty="0" smtClean="0"/>
              <a:t>que </a:t>
            </a:r>
            <a:r>
              <a:rPr lang="fr-FR" sz="1600" dirty="0" smtClean="0"/>
              <a:t>dans la série 2)</a:t>
            </a:r>
          </a:p>
          <a:p>
            <a:pPr>
              <a:buFontTx/>
              <a:buChar char="-"/>
            </a:pPr>
            <a:r>
              <a:rPr lang="fr-FR" sz="1600" dirty="0" smtClean="0"/>
              <a:t> 10 modules</a:t>
            </a:r>
          </a:p>
          <a:p>
            <a:pPr>
              <a:buFontTx/>
              <a:buChar char="-"/>
            </a:pPr>
            <a:r>
              <a:rPr lang="fr-FR" sz="1600" dirty="0" smtClean="0"/>
              <a:t>  Les semaines deviennent des unités (pour répondre aux nouveaux rythmes scolaires)</a:t>
            </a:r>
          </a:p>
          <a:p>
            <a:pPr>
              <a:buFontTx/>
              <a:buChar char="-"/>
            </a:pPr>
            <a:r>
              <a:rPr lang="fr-FR" sz="1600" dirty="0" smtClean="0"/>
              <a:t> Nouvelle orthographe</a:t>
            </a:r>
            <a:endParaRPr lang="fr-FR" sz="1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txBody>
          <a:bodyPr>
            <a:normAutofit fontScale="90000"/>
          </a:bodyPr>
          <a:lstStyle/>
          <a:p>
            <a:r>
              <a:rPr lang="fr-FR" sz="1333" dirty="0" smtClean="0"/>
              <a:t>Nouvelle édition</a:t>
            </a:r>
            <a:r>
              <a:rPr lang="fr-FR" sz="1333" dirty="0" smtClean="0"/>
              <a:t> À </a:t>
            </a:r>
            <a:r>
              <a:rPr lang="fr-FR" sz="1333" dirty="0" smtClean="0"/>
              <a:t>l’école des albums Programmes 2016</a:t>
            </a:r>
            <a:r>
              <a:rPr lang="fr-FR" sz="1800" dirty="0" smtClean="0"/>
              <a:t/>
            </a:r>
            <a:br>
              <a:rPr lang="fr-FR" sz="1800" dirty="0" smtClean="0"/>
            </a:br>
            <a:endParaRPr lang="fr-FR" sz="18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5668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fr-FR" sz="1800" b="1" dirty="0" smtClean="0"/>
              <a:t>MANUEL        Nouvelles maquettes intérieures </a:t>
            </a:r>
            <a:endParaRPr lang="fr-FR" sz="1800" dirty="0" smtClean="0"/>
          </a:p>
          <a:p>
            <a:pPr>
              <a:buNone/>
            </a:pPr>
            <a:r>
              <a:rPr lang="fr-FR" sz="1800" b="1" dirty="0" smtClean="0"/>
              <a:t>Étude du texte : </a:t>
            </a:r>
            <a:r>
              <a:rPr lang="fr-FR" sz="1800" dirty="0" smtClean="0"/>
              <a:t>(exemple page 42)	</a:t>
            </a:r>
          </a:p>
          <a:p>
            <a:pPr>
              <a:buNone/>
            </a:pPr>
            <a:r>
              <a:rPr lang="fr-FR" sz="1800" dirty="0" smtClean="0"/>
              <a:t>	</a:t>
            </a:r>
            <a:r>
              <a:rPr lang="fr-FR" sz="1800" b="1" i="1" dirty="0" smtClean="0"/>
              <a:t>Série 2</a:t>
            </a:r>
            <a:r>
              <a:rPr lang="fr-FR" sz="1800" dirty="0" smtClean="0"/>
              <a:t>										</a:t>
            </a:r>
            <a:r>
              <a:rPr lang="fr-FR" sz="1800" b="1" i="1" dirty="0" smtClean="0"/>
              <a:t>Série jaune</a:t>
            </a:r>
            <a:r>
              <a:rPr lang="fr-FR" sz="1800" dirty="0" smtClean="0"/>
              <a:t>		 			</a:t>
            </a:r>
          </a:p>
          <a:p>
            <a:pPr>
              <a:buNone/>
            </a:pPr>
            <a:endParaRPr lang="fr-FR" sz="1800" dirty="0" smtClean="0"/>
          </a:p>
          <a:p>
            <a:pPr>
              <a:buNone/>
            </a:pPr>
            <a:endParaRPr lang="fr-FR" sz="1800" dirty="0" smtClean="0"/>
          </a:p>
          <a:p>
            <a:pPr>
              <a:buNone/>
            </a:pPr>
            <a:endParaRPr lang="fr-FR" sz="1800" dirty="0" smtClean="0"/>
          </a:p>
          <a:p>
            <a:pPr>
              <a:buNone/>
            </a:pPr>
            <a:endParaRPr lang="fr-FR" sz="1800" dirty="0" smtClean="0"/>
          </a:p>
          <a:p>
            <a:pPr>
              <a:buNone/>
            </a:pPr>
            <a:endParaRPr lang="fr-FR" sz="1800" dirty="0" smtClean="0"/>
          </a:p>
          <a:p>
            <a:pPr>
              <a:buNone/>
            </a:pPr>
            <a:r>
              <a:rPr lang="fr-FR" sz="1800" dirty="0" smtClean="0"/>
              <a:t>		</a:t>
            </a:r>
          </a:p>
          <a:p>
            <a:pPr>
              <a:buAutoNum type="arabicPeriod"/>
            </a:pPr>
            <a:endParaRPr lang="fr-FR" sz="1800" dirty="0" smtClean="0"/>
          </a:p>
          <a:p>
            <a:pPr>
              <a:buAutoNum type="arabicPeriod"/>
            </a:pPr>
            <a:endParaRPr lang="fr-FR" sz="1800" dirty="0"/>
          </a:p>
        </p:txBody>
      </p:sp>
      <p:pic>
        <p:nvPicPr>
          <p:cNvPr id="8" name="Image 7" descr="page4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6594" y="2206452"/>
            <a:ext cx="2895600" cy="3848297"/>
          </a:xfrm>
          <a:prstGeom prst="rect">
            <a:avLst/>
          </a:prstGeom>
        </p:spPr>
      </p:pic>
      <p:pic>
        <p:nvPicPr>
          <p:cNvPr id="33" name="Image 32" descr="page42SJ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81600" y="2181603"/>
            <a:ext cx="2971800" cy="3911693"/>
          </a:xfrm>
          <a:prstGeom prst="rect">
            <a:avLst/>
          </a:prstGeom>
        </p:spPr>
      </p:pic>
      <p:cxnSp>
        <p:nvCxnSpPr>
          <p:cNvPr id="36" name="Connecteur droit 35"/>
          <p:cNvCxnSpPr/>
          <p:nvPr/>
        </p:nvCxnSpPr>
        <p:spPr>
          <a:xfrm rot="5400000">
            <a:off x="-1235870" y="4124152"/>
            <a:ext cx="3840164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Connecteur droit 37"/>
          <p:cNvCxnSpPr/>
          <p:nvPr/>
        </p:nvCxnSpPr>
        <p:spPr>
          <a:xfrm rot="5400000">
            <a:off x="1661715" y="4123755"/>
            <a:ext cx="3839370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Connecteur droit 39"/>
          <p:cNvCxnSpPr/>
          <p:nvPr/>
        </p:nvCxnSpPr>
        <p:spPr>
          <a:xfrm>
            <a:off x="685006" y="2204864"/>
            <a:ext cx="2894012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Connecteur droit 41"/>
          <p:cNvCxnSpPr/>
          <p:nvPr/>
        </p:nvCxnSpPr>
        <p:spPr>
          <a:xfrm>
            <a:off x="683568" y="6021288"/>
            <a:ext cx="2897188" cy="8133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Connecteur droit 43"/>
          <p:cNvCxnSpPr/>
          <p:nvPr/>
        </p:nvCxnSpPr>
        <p:spPr>
          <a:xfrm rot="5400000">
            <a:off x="3226548" y="4159123"/>
            <a:ext cx="3910105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6" name="Connecteur droit 45"/>
          <p:cNvCxnSpPr/>
          <p:nvPr/>
        </p:nvCxnSpPr>
        <p:spPr>
          <a:xfrm>
            <a:off x="5182395" y="2204864"/>
            <a:ext cx="2971005" cy="238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Connecteur droit 47"/>
          <p:cNvCxnSpPr/>
          <p:nvPr/>
        </p:nvCxnSpPr>
        <p:spPr>
          <a:xfrm rot="5400000">
            <a:off x="6198347" y="4159123"/>
            <a:ext cx="3910106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0" name="Connecteur droit 49"/>
          <p:cNvCxnSpPr/>
          <p:nvPr/>
        </p:nvCxnSpPr>
        <p:spPr>
          <a:xfrm>
            <a:off x="5180806" y="6165304"/>
            <a:ext cx="2971800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1" name="ZoneTexte 50"/>
          <p:cNvSpPr txBox="1"/>
          <p:nvPr/>
        </p:nvSpPr>
        <p:spPr>
          <a:xfrm>
            <a:off x="3772695" y="3810000"/>
            <a:ext cx="129460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 smtClean="0"/>
              <a:t>Des formes arrondies </a:t>
            </a:r>
          </a:p>
          <a:p>
            <a:r>
              <a:rPr lang="fr-FR" sz="1200" dirty="0" smtClean="0"/>
              <a:t>et non plus « géométriques » </a:t>
            </a:r>
            <a:endParaRPr lang="fr-FR" sz="1200" dirty="0"/>
          </a:p>
        </p:txBody>
      </p:sp>
      <p:cxnSp>
        <p:nvCxnSpPr>
          <p:cNvPr id="53" name="Connecteur droit avec flèche 52"/>
          <p:cNvCxnSpPr/>
          <p:nvPr/>
        </p:nvCxnSpPr>
        <p:spPr>
          <a:xfrm flipV="1">
            <a:off x="5028406" y="3009900"/>
            <a:ext cx="1296194" cy="1143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5" name="Connecteur droit avec flèche 54"/>
          <p:cNvCxnSpPr/>
          <p:nvPr/>
        </p:nvCxnSpPr>
        <p:spPr>
          <a:xfrm rot="16200000" flipH="1">
            <a:off x="4571603" y="4609703"/>
            <a:ext cx="1371600" cy="45799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7" name="Connecteur droit avec flèche 56"/>
          <p:cNvCxnSpPr/>
          <p:nvPr/>
        </p:nvCxnSpPr>
        <p:spPr>
          <a:xfrm rot="5400000" flipH="1" flipV="1">
            <a:off x="4754091" y="3517379"/>
            <a:ext cx="914399" cy="30559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9" name="Connecteur droit avec flèche 58"/>
          <p:cNvCxnSpPr/>
          <p:nvPr/>
        </p:nvCxnSpPr>
        <p:spPr>
          <a:xfrm rot="16200000" flipV="1">
            <a:off x="3010695" y="3505201"/>
            <a:ext cx="1142999" cy="381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1" name="Connecteur droit avec flèche 60"/>
          <p:cNvCxnSpPr/>
          <p:nvPr/>
        </p:nvCxnSpPr>
        <p:spPr>
          <a:xfrm rot="16200000" flipV="1">
            <a:off x="2514600" y="3048000"/>
            <a:ext cx="1371599" cy="10668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3" name="Connecteur droit avec flèche 62"/>
          <p:cNvCxnSpPr/>
          <p:nvPr/>
        </p:nvCxnSpPr>
        <p:spPr>
          <a:xfrm flipH="1">
            <a:off x="1410492" y="4267201"/>
            <a:ext cx="2362203" cy="114352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6" name="ZoneTexte 65"/>
          <p:cNvSpPr txBox="1"/>
          <p:nvPr/>
        </p:nvSpPr>
        <p:spPr>
          <a:xfrm>
            <a:off x="8305800" y="2746374"/>
            <a:ext cx="838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 smtClean="0"/>
              <a:t>Aide mémoire + « gai »</a:t>
            </a:r>
            <a:endParaRPr lang="fr-FR" sz="1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txBody>
          <a:bodyPr>
            <a:normAutofit fontScale="90000"/>
          </a:bodyPr>
          <a:lstStyle/>
          <a:p>
            <a:r>
              <a:rPr lang="fr-FR" sz="1333" dirty="0" smtClean="0"/>
              <a:t>Nouvelle édition A l’école des albums Programmes 2016</a:t>
            </a:r>
            <a:r>
              <a:rPr lang="fr-FR" sz="1800" dirty="0" smtClean="0"/>
              <a:t/>
            </a:r>
            <a:br>
              <a:rPr lang="fr-FR" sz="1800" dirty="0" smtClean="0"/>
            </a:br>
            <a:endParaRPr lang="fr-FR" sz="18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5668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fr-FR" sz="1800" b="1" dirty="0" smtClean="0"/>
              <a:t>MANUEL        Nouvelles maquettes intérieures </a:t>
            </a:r>
            <a:endParaRPr lang="fr-FR" sz="1800" dirty="0" smtClean="0"/>
          </a:p>
          <a:p>
            <a:pPr>
              <a:buNone/>
            </a:pPr>
            <a:r>
              <a:rPr lang="fr-FR" sz="1800" b="1" dirty="0" smtClean="0"/>
              <a:t>Étude du code </a:t>
            </a:r>
            <a:r>
              <a:rPr lang="fr-FR" sz="1800" dirty="0" smtClean="0"/>
              <a:t>(modules 1 à 6) : Des sons vers les graphèmes (exemple page 43)	</a:t>
            </a:r>
          </a:p>
          <a:p>
            <a:pPr>
              <a:buNone/>
            </a:pPr>
            <a:r>
              <a:rPr lang="fr-FR" sz="1800" dirty="0" smtClean="0"/>
              <a:t>	</a:t>
            </a:r>
            <a:r>
              <a:rPr lang="fr-FR" sz="1800" b="1" i="1" dirty="0" smtClean="0"/>
              <a:t>Série 2	</a:t>
            </a:r>
            <a:r>
              <a:rPr lang="fr-FR" sz="1800" dirty="0" smtClean="0"/>
              <a:t>								</a:t>
            </a:r>
            <a:r>
              <a:rPr lang="fr-FR" sz="1800" b="1" i="1" dirty="0" smtClean="0"/>
              <a:t>Série jaune</a:t>
            </a:r>
            <a:r>
              <a:rPr lang="fr-FR" sz="1800" dirty="0" smtClean="0"/>
              <a:t>		 			</a:t>
            </a:r>
          </a:p>
          <a:p>
            <a:pPr>
              <a:buNone/>
            </a:pPr>
            <a:endParaRPr lang="fr-FR" sz="1800" dirty="0" smtClean="0"/>
          </a:p>
          <a:p>
            <a:pPr>
              <a:buNone/>
            </a:pPr>
            <a:endParaRPr lang="fr-FR" sz="1800" dirty="0" smtClean="0"/>
          </a:p>
          <a:p>
            <a:pPr>
              <a:buNone/>
            </a:pPr>
            <a:endParaRPr lang="fr-FR" sz="1800" dirty="0" smtClean="0"/>
          </a:p>
          <a:p>
            <a:pPr>
              <a:buNone/>
            </a:pPr>
            <a:endParaRPr lang="fr-FR" sz="1800" dirty="0" smtClean="0"/>
          </a:p>
          <a:p>
            <a:pPr>
              <a:buNone/>
            </a:pPr>
            <a:endParaRPr lang="fr-FR" sz="1800" dirty="0" smtClean="0"/>
          </a:p>
          <a:p>
            <a:pPr>
              <a:buNone/>
            </a:pPr>
            <a:r>
              <a:rPr lang="fr-FR" sz="1800" dirty="0" smtClean="0"/>
              <a:t>		</a:t>
            </a:r>
          </a:p>
          <a:p>
            <a:pPr>
              <a:buAutoNum type="arabicPeriod"/>
            </a:pPr>
            <a:endParaRPr lang="fr-FR" sz="1800" dirty="0" smtClean="0"/>
          </a:p>
          <a:p>
            <a:pPr>
              <a:buAutoNum type="arabicPeriod"/>
            </a:pPr>
            <a:endParaRPr lang="fr-FR" sz="1800" dirty="0"/>
          </a:p>
        </p:txBody>
      </p:sp>
      <p:cxnSp>
        <p:nvCxnSpPr>
          <p:cNvPr id="36" name="Connecteur droit 35"/>
          <p:cNvCxnSpPr/>
          <p:nvPr/>
        </p:nvCxnSpPr>
        <p:spPr>
          <a:xfrm rot="5400000">
            <a:off x="-1379736" y="4124152"/>
            <a:ext cx="3840164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Connecteur droit 37"/>
          <p:cNvCxnSpPr/>
          <p:nvPr/>
        </p:nvCxnSpPr>
        <p:spPr>
          <a:xfrm rot="5400000">
            <a:off x="1572989" y="4123755"/>
            <a:ext cx="3839370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Connecteur droit 39"/>
          <p:cNvCxnSpPr/>
          <p:nvPr/>
        </p:nvCxnSpPr>
        <p:spPr>
          <a:xfrm>
            <a:off x="539552" y="2204864"/>
            <a:ext cx="2969196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Connecteur droit 41"/>
          <p:cNvCxnSpPr/>
          <p:nvPr/>
        </p:nvCxnSpPr>
        <p:spPr>
          <a:xfrm>
            <a:off x="541140" y="6029421"/>
            <a:ext cx="296760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Connecteur droit 43"/>
          <p:cNvCxnSpPr/>
          <p:nvPr/>
        </p:nvCxnSpPr>
        <p:spPr>
          <a:xfrm rot="5400000">
            <a:off x="3226548" y="4231131"/>
            <a:ext cx="3910105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6" name="Connecteur droit 45"/>
          <p:cNvCxnSpPr/>
          <p:nvPr/>
        </p:nvCxnSpPr>
        <p:spPr>
          <a:xfrm>
            <a:off x="5182395" y="2276872"/>
            <a:ext cx="2971005" cy="238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Connecteur droit 47"/>
          <p:cNvCxnSpPr/>
          <p:nvPr/>
        </p:nvCxnSpPr>
        <p:spPr>
          <a:xfrm rot="5400000">
            <a:off x="6216552" y="4231131"/>
            <a:ext cx="3910106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0" name="Connecteur droit 49"/>
          <p:cNvCxnSpPr/>
          <p:nvPr/>
        </p:nvCxnSpPr>
        <p:spPr>
          <a:xfrm>
            <a:off x="5180806" y="6163716"/>
            <a:ext cx="2971800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1" name="ZoneTexte 50"/>
          <p:cNvSpPr txBox="1"/>
          <p:nvPr/>
        </p:nvSpPr>
        <p:spPr>
          <a:xfrm>
            <a:off x="3733800" y="5179367"/>
            <a:ext cx="12946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 smtClean="0"/>
              <a:t>Simplification </a:t>
            </a:r>
          </a:p>
          <a:p>
            <a:r>
              <a:rPr lang="fr-FR" sz="1200" dirty="0" smtClean="0"/>
              <a:t>des consignes </a:t>
            </a:r>
            <a:endParaRPr lang="fr-FR" sz="1200" dirty="0"/>
          </a:p>
        </p:txBody>
      </p:sp>
      <p:pic>
        <p:nvPicPr>
          <p:cNvPr id="21" name="Image 20" descr="page43S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560" y="2276872"/>
            <a:ext cx="2840703" cy="3726117"/>
          </a:xfrm>
          <a:prstGeom prst="rect">
            <a:avLst/>
          </a:prstGeom>
        </p:spPr>
      </p:pic>
      <p:pic>
        <p:nvPicPr>
          <p:cNvPr id="22" name="Image 21" descr="page43SJ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80994" y="2348880"/>
            <a:ext cx="2871612" cy="3810000"/>
          </a:xfrm>
          <a:prstGeom prst="rect">
            <a:avLst/>
          </a:prstGeom>
        </p:spPr>
      </p:pic>
      <p:sp>
        <p:nvSpPr>
          <p:cNvPr id="31" name="ZoneTexte 30"/>
          <p:cNvSpPr txBox="1"/>
          <p:nvPr/>
        </p:nvSpPr>
        <p:spPr>
          <a:xfrm>
            <a:off x="3632511" y="3810000"/>
            <a:ext cx="164848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 smtClean="0"/>
              <a:t>Meilleure identification</a:t>
            </a:r>
          </a:p>
          <a:p>
            <a:r>
              <a:rPr lang="fr-FR" sz="1200" dirty="0" smtClean="0"/>
              <a:t>en 3 parties :</a:t>
            </a:r>
          </a:p>
          <a:p>
            <a:pPr>
              <a:buFontTx/>
              <a:buChar char="-"/>
            </a:pPr>
            <a:r>
              <a:rPr lang="fr-FR" sz="1200" dirty="0" smtClean="0"/>
              <a:t> J’entends et je repère</a:t>
            </a:r>
          </a:p>
          <a:p>
            <a:pPr>
              <a:buFontTx/>
              <a:buChar char="-"/>
            </a:pPr>
            <a:r>
              <a:rPr lang="fr-FR" sz="1200" dirty="0" smtClean="0"/>
              <a:t> Je vois</a:t>
            </a:r>
          </a:p>
          <a:p>
            <a:pPr>
              <a:buFontTx/>
              <a:buChar char="-"/>
            </a:pPr>
            <a:r>
              <a:rPr lang="fr-FR" sz="1200" dirty="0" smtClean="0"/>
              <a:t> Je déchiffre. </a:t>
            </a:r>
            <a:endParaRPr lang="fr-FR" sz="1200" dirty="0"/>
          </a:p>
        </p:txBody>
      </p:sp>
      <p:sp>
        <p:nvSpPr>
          <p:cNvPr id="47" name="ZoneTexte 46"/>
          <p:cNvSpPr txBox="1"/>
          <p:nvPr/>
        </p:nvSpPr>
        <p:spPr>
          <a:xfrm flipH="1">
            <a:off x="3733800" y="2348880"/>
            <a:ext cx="118693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 smtClean="0"/>
              <a:t>La comptine </a:t>
            </a:r>
          </a:p>
          <a:p>
            <a:r>
              <a:rPr lang="fr-FR" sz="1200" dirty="0" smtClean="0"/>
              <a:t>en version audio, toujours  dans le CD-Rom du </a:t>
            </a:r>
            <a:r>
              <a:rPr lang="fr-FR" sz="1200" dirty="0" smtClean="0"/>
              <a:t>Guide pédagogique</a:t>
            </a:r>
            <a:endParaRPr lang="fr-FR" sz="1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txBody>
          <a:bodyPr>
            <a:normAutofit fontScale="90000"/>
          </a:bodyPr>
          <a:lstStyle/>
          <a:p>
            <a:r>
              <a:rPr lang="fr-FR" sz="1333" dirty="0" smtClean="0"/>
              <a:t>Nouvelle édition</a:t>
            </a:r>
            <a:r>
              <a:rPr lang="fr-FR" sz="1333" dirty="0" smtClean="0"/>
              <a:t> À </a:t>
            </a:r>
            <a:r>
              <a:rPr lang="fr-FR" sz="1333" dirty="0" smtClean="0"/>
              <a:t>l’école des albums Programmes 2016</a:t>
            </a:r>
            <a:r>
              <a:rPr lang="fr-FR" sz="1800" dirty="0" smtClean="0"/>
              <a:t/>
            </a:r>
            <a:br>
              <a:rPr lang="fr-FR" sz="1800" dirty="0" smtClean="0"/>
            </a:br>
            <a:endParaRPr lang="fr-FR" sz="18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5668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fr-FR" sz="1800" b="1" dirty="0" smtClean="0"/>
              <a:t>MANUEL        Nouvelles maquettes intérieures </a:t>
            </a:r>
          </a:p>
          <a:p>
            <a:pPr>
              <a:buNone/>
            </a:pPr>
            <a:endParaRPr lang="fr-FR" sz="1800" b="1" dirty="0" smtClean="0"/>
          </a:p>
          <a:p>
            <a:pPr>
              <a:buNone/>
            </a:pPr>
            <a:r>
              <a:rPr lang="fr-FR" sz="1800" b="1" dirty="0" smtClean="0"/>
              <a:t>Étude du code </a:t>
            </a:r>
            <a:r>
              <a:rPr lang="fr-FR" sz="1800" dirty="0" smtClean="0"/>
              <a:t>(modules 7 à 10) : Des lettres vers les sons (exemple page 103)	</a:t>
            </a:r>
          </a:p>
          <a:p>
            <a:pPr>
              <a:buNone/>
            </a:pPr>
            <a:r>
              <a:rPr lang="fr-FR" sz="1800" dirty="0" smtClean="0"/>
              <a:t>         </a:t>
            </a:r>
            <a:r>
              <a:rPr lang="fr-FR" sz="1800" b="1" i="1" dirty="0" smtClean="0"/>
              <a:t>Série 2</a:t>
            </a:r>
            <a:r>
              <a:rPr lang="fr-FR" sz="1800" dirty="0" smtClean="0"/>
              <a:t>										</a:t>
            </a:r>
            <a:r>
              <a:rPr lang="fr-FR" sz="1800" b="1" i="1" dirty="0" smtClean="0"/>
              <a:t>Série jaune	</a:t>
            </a:r>
            <a:r>
              <a:rPr lang="fr-FR" sz="1800" dirty="0" smtClean="0"/>
              <a:t>	 			</a:t>
            </a:r>
          </a:p>
          <a:p>
            <a:pPr>
              <a:buNone/>
            </a:pPr>
            <a:endParaRPr lang="fr-FR" sz="1800" dirty="0" smtClean="0"/>
          </a:p>
          <a:p>
            <a:pPr>
              <a:buNone/>
            </a:pPr>
            <a:endParaRPr lang="fr-FR" sz="1800" dirty="0" smtClean="0"/>
          </a:p>
          <a:p>
            <a:pPr>
              <a:buNone/>
            </a:pPr>
            <a:endParaRPr lang="fr-FR" sz="1800" dirty="0" smtClean="0"/>
          </a:p>
          <a:p>
            <a:pPr>
              <a:buNone/>
            </a:pPr>
            <a:endParaRPr lang="fr-FR" sz="1800" dirty="0" smtClean="0"/>
          </a:p>
          <a:p>
            <a:pPr>
              <a:buNone/>
            </a:pPr>
            <a:endParaRPr lang="fr-FR" sz="1800" dirty="0" smtClean="0"/>
          </a:p>
          <a:p>
            <a:pPr>
              <a:buNone/>
            </a:pPr>
            <a:r>
              <a:rPr lang="fr-FR" sz="1800" dirty="0" smtClean="0"/>
              <a:t>		</a:t>
            </a:r>
          </a:p>
          <a:p>
            <a:pPr>
              <a:buAutoNum type="arabicPeriod"/>
            </a:pPr>
            <a:endParaRPr lang="fr-FR" sz="1800" dirty="0" smtClean="0"/>
          </a:p>
          <a:p>
            <a:pPr>
              <a:buAutoNum type="arabicPeriod"/>
            </a:pPr>
            <a:endParaRPr lang="fr-FR" sz="1800" dirty="0"/>
          </a:p>
        </p:txBody>
      </p:sp>
      <p:cxnSp>
        <p:nvCxnSpPr>
          <p:cNvPr id="36" name="Connecteur droit 35"/>
          <p:cNvCxnSpPr/>
          <p:nvPr/>
        </p:nvCxnSpPr>
        <p:spPr>
          <a:xfrm rot="5400000">
            <a:off x="-1234282" y="4268168"/>
            <a:ext cx="3840164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Connecteur droit 37"/>
          <p:cNvCxnSpPr/>
          <p:nvPr/>
        </p:nvCxnSpPr>
        <p:spPr>
          <a:xfrm rot="5400000">
            <a:off x="1715417" y="4244825"/>
            <a:ext cx="3839370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Connecteur droit 39"/>
          <p:cNvCxnSpPr/>
          <p:nvPr/>
        </p:nvCxnSpPr>
        <p:spPr>
          <a:xfrm>
            <a:off x="686594" y="2348880"/>
            <a:ext cx="2949302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Connecteur droit 41"/>
          <p:cNvCxnSpPr/>
          <p:nvPr/>
        </p:nvCxnSpPr>
        <p:spPr>
          <a:xfrm>
            <a:off x="711292" y="6157171"/>
            <a:ext cx="2950890" cy="8133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Connecteur droit 43"/>
          <p:cNvCxnSpPr/>
          <p:nvPr/>
        </p:nvCxnSpPr>
        <p:spPr>
          <a:xfrm rot="5400000">
            <a:off x="3226548" y="4375147"/>
            <a:ext cx="3910105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6" name="Connecteur droit 45"/>
          <p:cNvCxnSpPr/>
          <p:nvPr/>
        </p:nvCxnSpPr>
        <p:spPr>
          <a:xfrm>
            <a:off x="5182395" y="2420888"/>
            <a:ext cx="2971005" cy="238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Connecteur droit 47"/>
          <p:cNvCxnSpPr/>
          <p:nvPr/>
        </p:nvCxnSpPr>
        <p:spPr>
          <a:xfrm rot="5400000">
            <a:off x="6216552" y="4375147"/>
            <a:ext cx="3910106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0" name="Connecteur droit 49"/>
          <p:cNvCxnSpPr/>
          <p:nvPr/>
        </p:nvCxnSpPr>
        <p:spPr>
          <a:xfrm>
            <a:off x="5180806" y="6381328"/>
            <a:ext cx="2971800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ZoneTexte 30"/>
          <p:cNvSpPr txBox="1"/>
          <p:nvPr/>
        </p:nvSpPr>
        <p:spPr>
          <a:xfrm>
            <a:off x="3632511" y="3810000"/>
            <a:ext cx="164848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 smtClean="0"/>
              <a:t>Meilleure identification</a:t>
            </a:r>
            <a:endParaRPr lang="fr-FR" sz="1200" dirty="0" smtClean="0"/>
          </a:p>
          <a:p>
            <a:r>
              <a:rPr lang="fr-FR" sz="1200" dirty="0" smtClean="0"/>
              <a:t>e</a:t>
            </a:r>
            <a:r>
              <a:rPr lang="fr-FR" sz="1200" dirty="0" smtClean="0"/>
              <a:t>n </a:t>
            </a:r>
            <a:r>
              <a:rPr lang="fr-FR" sz="1200" dirty="0" smtClean="0"/>
              <a:t>4 parties :</a:t>
            </a:r>
          </a:p>
          <a:p>
            <a:pPr>
              <a:buFontTx/>
              <a:buChar char="-"/>
            </a:pPr>
            <a:r>
              <a:rPr lang="fr-FR" sz="1200" dirty="0" smtClean="0"/>
              <a:t> Avec la lettre.</a:t>
            </a:r>
          </a:p>
          <a:p>
            <a:pPr>
              <a:buFontTx/>
              <a:buChar char="-"/>
            </a:pPr>
            <a:r>
              <a:rPr lang="fr-FR" sz="1200" dirty="0" smtClean="0"/>
              <a:t> Je me rappelle.</a:t>
            </a:r>
          </a:p>
          <a:p>
            <a:pPr>
              <a:buFontTx/>
              <a:buChar char="-"/>
            </a:pPr>
            <a:r>
              <a:rPr lang="fr-FR" sz="1200" dirty="0" smtClean="0"/>
              <a:t> J’observe.</a:t>
            </a:r>
          </a:p>
          <a:p>
            <a:pPr>
              <a:buFontTx/>
              <a:buChar char="-"/>
            </a:pPr>
            <a:r>
              <a:rPr lang="fr-FR" sz="1200" dirty="0" smtClean="0"/>
              <a:t> Je lis.</a:t>
            </a:r>
            <a:endParaRPr lang="fr-FR" sz="1200" dirty="0"/>
          </a:p>
        </p:txBody>
      </p:sp>
      <p:pic>
        <p:nvPicPr>
          <p:cNvPr id="23" name="Image 22" descr="page103SJ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0072" y="2575014"/>
            <a:ext cx="2871612" cy="3734306"/>
          </a:xfrm>
          <a:prstGeom prst="rect">
            <a:avLst/>
          </a:prstGeom>
        </p:spPr>
      </p:pic>
      <p:pic>
        <p:nvPicPr>
          <p:cNvPr id="24" name="Image 23" descr="page103S2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1292" y="2420982"/>
            <a:ext cx="2652758" cy="3528298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txBody>
          <a:bodyPr>
            <a:normAutofit fontScale="90000"/>
          </a:bodyPr>
          <a:lstStyle/>
          <a:p>
            <a:r>
              <a:rPr lang="fr-FR" sz="1333" dirty="0" smtClean="0"/>
              <a:t>Nouvelle édition</a:t>
            </a:r>
            <a:r>
              <a:rPr lang="fr-FR" sz="1333" dirty="0" smtClean="0"/>
              <a:t> À </a:t>
            </a:r>
            <a:r>
              <a:rPr lang="fr-FR" sz="1333" dirty="0" smtClean="0"/>
              <a:t>l’école des albums Programmes 2016</a:t>
            </a:r>
            <a:r>
              <a:rPr lang="fr-FR" sz="1800" dirty="0" smtClean="0"/>
              <a:t/>
            </a:r>
            <a:br>
              <a:rPr lang="fr-FR" sz="1800" dirty="0" smtClean="0"/>
            </a:br>
            <a:endParaRPr lang="fr-FR" sz="18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928389"/>
            <a:ext cx="8229600" cy="5668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fr-FR" sz="1800" b="1" dirty="0" smtClean="0"/>
              <a:t>MANUEL    Nouvelles maquettes intérieures </a:t>
            </a:r>
          </a:p>
          <a:p>
            <a:pPr>
              <a:buNone/>
            </a:pPr>
            <a:r>
              <a:rPr lang="fr-FR" sz="1800" b="1" dirty="0" smtClean="0"/>
              <a:t>Étude de la langue : </a:t>
            </a:r>
            <a:r>
              <a:rPr lang="fr-FR" sz="1800" dirty="0" smtClean="0"/>
              <a:t>(exemple page 26)	</a:t>
            </a:r>
          </a:p>
          <a:p>
            <a:pPr>
              <a:buNone/>
            </a:pPr>
            <a:r>
              <a:rPr lang="fr-FR" sz="1800" dirty="0" smtClean="0"/>
              <a:t>      </a:t>
            </a:r>
            <a:r>
              <a:rPr lang="fr-FR" sz="1800" b="1" i="1" dirty="0" smtClean="0"/>
              <a:t>Série 2</a:t>
            </a:r>
            <a:r>
              <a:rPr lang="fr-FR" sz="1800" dirty="0" smtClean="0"/>
              <a:t>										</a:t>
            </a:r>
            <a:r>
              <a:rPr lang="fr-FR" sz="1800" b="1" i="1" dirty="0" smtClean="0"/>
              <a:t>Série jaune	</a:t>
            </a:r>
            <a:r>
              <a:rPr lang="fr-FR" sz="1800" dirty="0" smtClean="0"/>
              <a:t>	 	</a:t>
            </a:r>
          </a:p>
          <a:p>
            <a:pPr>
              <a:buNone/>
            </a:pPr>
            <a:endParaRPr lang="fr-FR" sz="1800" dirty="0" smtClean="0"/>
          </a:p>
          <a:p>
            <a:pPr>
              <a:buNone/>
            </a:pPr>
            <a:endParaRPr lang="fr-FR" sz="1800" dirty="0" smtClean="0"/>
          </a:p>
          <a:p>
            <a:pPr>
              <a:buNone/>
            </a:pPr>
            <a:endParaRPr lang="fr-FR" sz="1800" dirty="0" smtClean="0"/>
          </a:p>
          <a:p>
            <a:pPr>
              <a:buNone/>
            </a:pPr>
            <a:r>
              <a:rPr lang="fr-FR" sz="1800" dirty="0" smtClean="0"/>
              <a:t>		</a:t>
            </a:r>
          </a:p>
          <a:p>
            <a:pPr>
              <a:buAutoNum type="arabicPeriod"/>
            </a:pPr>
            <a:endParaRPr lang="fr-FR" sz="1800" dirty="0" smtClean="0"/>
          </a:p>
          <a:p>
            <a:pPr>
              <a:buAutoNum type="arabicPeriod"/>
            </a:pPr>
            <a:endParaRPr lang="fr-FR" sz="1800" dirty="0"/>
          </a:p>
        </p:txBody>
      </p:sp>
      <p:cxnSp>
        <p:nvCxnSpPr>
          <p:cNvPr id="42" name="Connecteur droit 41"/>
          <p:cNvCxnSpPr/>
          <p:nvPr/>
        </p:nvCxnSpPr>
        <p:spPr>
          <a:xfrm>
            <a:off x="685006" y="6237312"/>
            <a:ext cx="2897188" cy="8133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Connecteur droit 43"/>
          <p:cNvCxnSpPr/>
          <p:nvPr/>
        </p:nvCxnSpPr>
        <p:spPr>
          <a:xfrm flipH="1">
            <a:off x="5180807" y="2351263"/>
            <a:ext cx="1588" cy="397973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6" name="Connecteur droit 45"/>
          <p:cNvCxnSpPr/>
          <p:nvPr/>
        </p:nvCxnSpPr>
        <p:spPr>
          <a:xfrm>
            <a:off x="5182395" y="2348880"/>
            <a:ext cx="2971005" cy="238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Connecteur droit 47"/>
          <p:cNvCxnSpPr/>
          <p:nvPr/>
        </p:nvCxnSpPr>
        <p:spPr>
          <a:xfrm>
            <a:off x="8154194" y="2348880"/>
            <a:ext cx="1" cy="399408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0" name="Connecteur droit 49"/>
          <p:cNvCxnSpPr/>
          <p:nvPr/>
        </p:nvCxnSpPr>
        <p:spPr>
          <a:xfrm>
            <a:off x="5180806" y="6309320"/>
            <a:ext cx="2971800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1" name="ZoneTexte 50"/>
          <p:cNvSpPr txBox="1"/>
          <p:nvPr/>
        </p:nvSpPr>
        <p:spPr>
          <a:xfrm>
            <a:off x="3749806" y="2996952"/>
            <a:ext cx="129460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 smtClean="0"/>
              <a:t>Changement de dénomination : </a:t>
            </a:r>
            <a:endParaRPr lang="fr-FR" sz="1200" dirty="0" smtClean="0"/>
          </a:p>
          <a:p>
            <a:r>
              <a:rPr lang="fr-FR" sz="1200" dirty="0" smtClean="0"/>
              <a:t>« Je </a:t>
            </a:r>
            <a:r>
              <a:rPr lang="fr-FR" sz="1200" dirty="0" smtClean="0"/>
              <a:t>maîtrise la </a:t>
            </a:r>
            <a:r>
              <a:rPr lang="fr-FR" sz="1200" dirty="0" smtClean="0"/>
              <a:t>langue » </a:t>
            </a:r>
            <a:r>
              <a:rPr lang="fr-FR" sz="1200" dirty="0" smtClean="0"/>
              <a:t>devient </a:t>
            </a:r>
            <a:endParaRPr lang="fr-FR" sz="1200" dirty="0" smtClean="0"/>
          </a:p>
          <a:p>
            <a:r>
              <a:rPr lang="fr-FR" sz="1200" dirty="0" smtClean="0"/>
              <a:t>« J’observe </a:t>
            </a:r>
            <a:r>
              <a:rPr lang="fr-FR" sz="1200" dirty="0" smtClean="0"/>
              <a:t>la </a:t>
            </a:r>
            <a:r>
              <a:rPr lang="fr-FR" sz="1200" dirty="0" smtClean="0"/>
              <a:t>langue » </a:t>
            </a:r>
            <a:endParaRPr lang="fr-FR" sz="1200" dirty="0"/>
          </a:p>
        </p:txBody>
      </p:sp>
      <p:sp>
        <p:nvSpPr>
          <p:cNvPr id="31" name="ZoneTexte 30"/>
          <p:cNvSpPr txBox="1"/>
          <p:nvPr/>
        </p:nvSpPr>
        <p:spPr>
          <a:xfrm>
            <a:off x="3704532" y="5157192"/>
            <a:ext cx="133988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 smtClean="0"/>
              <a:t>Rubrique plus</a:t>
            </a:r>
            <a:endParaRPr lang="fr-FR" sz="1200" dirty="0" smtClean="0"/>
          </a:p>
          <a:p>
            <a:r>
              <a:rPr lang="fr-FR" sz="1200" dirty="0" smtClean="0"/>
              <a:t>développée </a:t>
            </a:r>
            <a:r>
              <a:rPr lang="fr-FR" sz="1200" dirty="0" smtClean="0"/>
              <a:t>dans </a:t>
            </a:r>
          </a:p>
          <a:p>
            <a:r>
              <a:rPr lang="fr-FR" sz="1200" dirty="0" smtClean="0"/>
              <a:t>la nouvelle édition</a:t>
            </a:r>
            <a:endParaRPr lang="fr-FR" sz="1200" dirty="0"/>
          </a:p>
        </p:txBody>
      </p:sp>
      <p:pic>
        <p:nvPicPr>
          <p:cNvPr id="23" name="Image 22" descr="page26SJ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80994" y="2420888"/>
            <a:ext cx="2795164" cy="3733800"/>
          </a:xfrm>
          <a:prstGeom prst="rect">
            <a:avLst/>
          </a:prstGeom>
        </p:spPr>
      </p:pic>
      <p:pic>
        <p:nvPicPr>
          <p:cNvPr id="24" name="Image 23" descr="page26S2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6595" y="2348880"/>
            <a:ext cx="2895599" cy="3860799"/>
          </a:xfrm>
          <a:prstGeom prst="rect">
            <a:avLst/>
          </a:prstGeom>
        </p:spPr>
      </p:pic>
      <p:cxnSp>
        <p:nvCxnSpPr>
          <p:cNvPr id="26" name="Connecteur droit 25"/>
          <p:cNvCxnSpPr/>
          <p:nvPr/>
        </p:nvCxnSpPr>
        <p:spPr>
          <a:xfrm>
            <a:off x="685006" y="2276872"/>
            <a:ext cx="2897188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Connecteur droit 29"/>
          <p:cNvCxnSpPr/>
          <p:nvPr/>
        </p:nvCxnSpPr>
        <p:spPr>
          <a:xfrm flipH="1">
            <a:off x="3582194" y="2299068"/>
            <a:ext cx="4764" cy="3946379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Connecteur droit 32"/>
          <p:cNvCxnSpPr/>
          <p:nvPr/>
        </p:nvCxnSpPr>
        <p:spPr>
          <a:xfrm>
            <a:off x="686596" y="2276873"/>
            <a:ext cx="0" cy="3968572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Connecteur droit avec flèche 46"/>
          <p:cNvCxnSpPr>
            <a:stCxn id="31" idx="3"/>
          </p:cNvCxnSpPr>
          <p:nvPr/>
        </p:nvCxnSpPr>
        <p:spPr>
          <a:xfrm>
            <a:off x="5044412" y="5480358"/>
            <a:ext cx="594388" cy="21627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txBody>
          <a:bodyPr>
            <a:normAutofit fontScale="90000"/>
          </a:bodyPr>
          <a:lstStyle/>
          <a:p>
            <a:r>
              <a:rPr lang="fr-FR" sz="1333" dirty="0" smtClean="0"/>
              <a:t>Nouvelle édition</a:t>
            </a:r>
            <a:r>
              <a:rPr lang="fr-FR" sz="1333" dirty="0" smtClean="0"/>
              <a:t> À </a:t>
            </a:r>
            <a:r>
              <a:rPr lang="fr-FR" sz="1333" dirty="0" smtClean="0"/>
              <a:t>l’école des albums Programmes 2016</a:t>
            </a:r>
            <a:r>
              <a:rPr lang="fr-FR" sz="1800" dirty="0" smtClean="0"/>
              <a:t/>
            </a:r>
            <a:br>
              <a:rPr lang="fr-FR" sz="1800" dirty="0" smtClean="0"/>
            </a:br>
            <a:endParaRPr lang="fr-FR" sz="18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5668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fr-FR" sz="1800" b="1" dirty="0" smtClean="0"/>
              <a:t>CAHIERS 		Nouvelles maquettes de couverture</a:t>
            </a:r>
          </a:p>
          <a:p>
            <a:pPr>
              <a:buNone/>
            </a:pPr>
            <a:r>
              <a:rPr lang="fr-FR" sz="1800" dirty="0" smtClean="0"/>
              <a:t>      Cahier 1 (parution </a:t>
            </a:r>
            <a:r>
              <a:rPr lang="fr-FR" sz="1800" b="1" dirty="0" smtClean="0"/>
              <a:t>mai 2016</a:t>
            </a:r>
            <a:r>
              <a:rPr lang="fr-FR" sz="1800" dirty="0" smtClean="0"/>
              <a:t>) 		    Cahier 2 (parution</a:t>
            </a:r>
            <a:r>
              <a:rPr lang="fr-FR" sz="1800" dirty="0" smtClean="0"/>
              <a:t> </a:t>
            </a:r>
            <a:r>
              <a:rPr lang="fr-FR" sz="1800" b="1" dirty="0" smtClean="0"/>
              <a:t>ao</a:t>
            </a:r>
            <a:r>
              <a:rPr lang="fr-FR" sz="1800" b="1" dirty="0" smtClean="0"/>
              <a:t>ût</a:t>
            </a:r>
            <a:r>
              <a:rPr lang="fr-FR" sz="1800" b="1" dirty="0" smtClean="0"/>
              <a:t> </a:t>
            </a:r>
            <a:r>
              <a:rPr lang="fr-FR" sz="1800" b="1" dirty="0" smtClean="0"/>
              <a:t>2016</a:t>
            </a:r>
            <a:r>
              <a:rPr lang="fr-FR" sz="1800" dirty="0" smtClean="0"/>
              <a:t>)</a:t>
            </a:r>
          </a:p>
          <a:p>
            <a:pPr>
              <a:buNone/>
            </a:pPr>
            <a:endParaRPr lang="fr-FR" sz="1800" dirty="0" smtClean="0"/>
          </a:p>
          <a:p>
            <a:pPr>
              <a:buNone/>
            </a:pPr>
            <a:endParaRPr lang="fr-FR" sz="1800" dirty="0" smtClean="0"/>
          </a:p>
          <a:p>
            <a:pPr>
              <a:buNone/>
            </a:pPr>
            <a:endParaRPr lang="fr-FR" sz="1800" dirty="0" smtClean="0"/>
          </a:p>
          <a:p>
            <a:pPr>
              <a:buNone/>
            </a:pPr>
            <a:endParaRPr lang="fr-FR" sz="1800" dirty="0" smtClean="0"/>
          </a:p>
          <a:p>
            <a:pPr>
              <a:buNone/>
            </a:pPr>
            <a:endParaRPr lang="fr-FR" sz="1800" dirty="0" smtClean="0"/>
          </a:p>
          <a:p>
            <a:pPr>
              <a:buNone/>
            </a:pPr>
            <a:endParaRPr lang="fr-FR" sz="1800" dirty="0" smtClean="0"/>
          </a:p>
          <a:p>
            <a:pPr>
              <a:buNone/>
            </a:pPr>
            <a:endParaRPr lang="fr-FR" sz="1800" dirty="0" smtClean="0"/>
          </a:p>
          <a:p>
            <a:pPr>
              <a:buNone/>
            </a:pPr>
            <a:r>
              <a:rPr lang="fr-FR" sz="1800" dirty="0" smtClean="0"/>
              <a:t>				</a:t>
            </a:r>
          </a:p>
          <a:p>
            <a:pPr>
              <a:buAutoNum type="arabicPeriod"/>
            </a:pPr>
            <a:endParaRPr lang="fr-FR" sz="1800" dirty="0" smtClean="0"/>
          </a:p>
          <a:p>
            <a:pPr>
              <a:buAutoNum type="arabicPeriod"/>
            </a:pPr>
            <a:endParaRPr lang="fr-FR" sz="1800" dirty="0"/>
          </a:p>
        </p:txBody>
      </p:sp>
      <p:pic>
        <p:nvPicPr>
          <p:cNvPr id="10" name="Image 9" descr="Capture d’écran 2016-01-18 à 17.28.56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0" y="1916832"/>
            <a:ext cx="2798952" cy="3959225"/>
          </a:xfrm>
          <a:prstGeom prst="rect">
            <a:avLst/>
          </a:prstGeom>
        </p:spPr>
      </p:pic>
      <p:pic>
        <p:nvPicPr>
          <p:cNvPr id="17" name="Image 16" descr="cahier2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43400" y="1988840"/>
            <a:ext cx="2752725" cy="38862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txBody>
          <a:bodyPr>
            <a:normAutofit fontScale="90000"/>
          </a:bodyPr>
          <a:lstStyle/>
          <a:p>
            <a:r>
              <a:rPr lang="fr-FR" sz="1333" dirty="0" smtClean="0"/>
              <a:t>Nouvelle édition</a:t>
            </a:r>
            <a:r>
              <a:rPr lang="fr-FR" sz="1333" dirty="0" smtClean="0"/>
              <a:t> À </a:t>
            </a:r>
            <a:r>
              <a:rPr lang="fr-FR" sz="1333" dirty="0" smtClean="0"/>
              <a:t>l’école des albums Programmes 2016</a:t>
            </a:r>
            <a:r>
              <a:rPr lang="fr-FR" sz="1800" dirty="0" smtClean="0"/>
              <a:t/>
            </a:r>
            <a:br>
              <a:rPr lang="fr-FR" sz="1800" dirty="0" smtClean="0"/>
            </a:br>
            <a:endParaRPr lang="fr-FR" sz="18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5668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fr-FR" sz="1800" b="1" dirty="0" smtClean="0"/>
              <a:t>CAHIERS 					Nouvelles maquettes intérieures </a:t>
            </a:r>
          </a:p>
          <a:p>
            <a:pPr algn="ctr">
              <a:buNone/>
            </a:pPr>
            <a:r>
              <a:rPr lang="fr-FR" sz="1800" b="1" dirty="0" smtClean="0"/>
              <a:t>Les cahiers sont réorganisés de manière à mettre en évidence </a:t>
            </a:r>
          </a:p>
          <a:p>
            <a:pPr algn="ctr">
              <a:buNone/>
            </a:pPr>
            <a:r>
              <a:rPr lang="fr-FR" sz="1800" b="1" dirty="0" smtClean="0"/>
              <a:t>les différentes composantes de l’apprentissage.</a:t>
            </a:r>
          </a:p>
          <a:p>
            <a:pPr>
              <a:buNone/>
            </a:pPr>
            <a:r>
              <a:rPr lang="fr-FR" sz="1800" dirty="0" smtClean="0"/>
              <a:t>Exemple : page 17 </a:t>
            </a:r>
          </a:p>
          <a:p>
            <a:pPr algn="ctr">
              <a:buNone/>
            </a:pPr>
            <a:r>
              <a:rPr lang="fr-FR" sz="1800" b="1" i="1" dirty="0" smtClean="0"/>
              <a:t> Série 2</a:t>
            </a:r>
            <a:r>
              <a:rPr lang="fr-FR" sz="1800" dirty="0" smtClean="0"/>
              <a:t>				 					   </a:t>
            </a:r>
            <a:r>
              <a:rPr lang="fr-FR" sz="1800" b="1" i="1" dirty="0" smtClean="0"/>
              <a:t>Série jaune </a:t>
            </a:r>
            <a:r>
              <a:rPr lang="fr-FR" sz="1800" dirty="0" smtClean="0"/>
              <a:t>(Travail sur le texte)	 			</a:t>
            </a:r>
          </a:p>
          <a:p>
            <a:pPr>
              <a:buNone/>
            </a:pPr>
            <a:endParaRPr lang="fr-FR" sz="1800" dirty="0" smtClean="0"/>
          </a:p>
          <a:p>
            <a:pPr>
              <a:buNone/>
            </a:pPr>
            <a:endParaRPr lang="fr-FR" sz="1800" dirty="0" smtClean="0"/>
          </a:p>
          <a:p>
            <a:pPr>
              <a:buNone/>
            </a:pPr>
            <a:endParaRPr lang="fr-FR" sz="1800" dirty="0" smtClean="0"/>
          </a:p>
          <a:p>
            <a:pPr>
              <a:buNone/>
            </a:pPr>
            <a:endParaRPr lang="fr-FR" sz="1800" dirty="0" smtClean="0"/>
          </a:p>
          <a:p>
            <a:pPr>
              <a:buNone/>
            </a:pPr>
            <a:endParaRPr lang="fr-FR" sz="1800" dirty="0" smtClean="0"/>
          </a:p>
          <a:p>
            <a:pPr>
              <a:buNone/>
            </a:pPr>
            <a:r>
              <a:rPr lang="fr-FR" sz="1800" dirty="0" smtClean="0"/>
              <a:t>		</a:t>
            </a:r>
          </a:p>
          <a:p>
            <a:pPr>
              <a:buAutoNum type="arabicPeriod"/>
            </a:pPr>
            <a:endParaRPr lang="fr-FR" sz="1800" dirty="0" smtClean="0"/>
          </a:p>
          <a:p>
            <a:pPr>
              <a:buAutoNum type="arabicPeriod"/>
            </a:pPr>
            <a:endParaRPr lang="fr-FR" sz="1800" dirty="0"/>
          </a:p>
        </p:txBody>
      </p:sp>
      <p:cxnSp>
        <p:nvCxnSpPr>
          <p:cNvPr id="20" name="Connecteur droit 19"/>
          <p:cNvCxnSpPr/>
          <p:nvPr/>
        </p:nvCxnSpPr>
        <p:spPr>
          <a:xfrm>
            <a:off x="5334000" y="2563316"/>
            <a:ext cx="2973389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1" name="Image 20" descr="page17S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2863" y="2727390"/>
            <a:ext cx="2668537" cy="3725946"/>
          </a:xfrm>
          <a:prstGeom prst="rect">
            <a:avLst/>
          </a:prstGeom>
        </p:spPr>
      </p:pic>
      <p:cxnSp>
        <p:nvCxnSpPr>
          <p:cNvPr id="25" name="Connecteur droit 24"/>
          <p:cNvCxnSpPr/>
          <p:nvPr/>
        </p:nvCxnSpPr>
        <p:spPr>
          <a:xfrm>
            <a:off x="680242" y="2563316"/>
            <a:ext cx="2901158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0" name="ZoneTexte 39"/>
          <p:cNvSpPr txBox="1"/>
          <p:nvPr/>
        </p:nvSpPr>
        <p:spPr>
          <a:xfrm>
            <a:off x="3749806" y="1912046"/>
            <a:ext cx="129460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 smtClean="0"/>
              <a:t>La date est supprimée dans la nouvelle édition : on ne travaille plus en Jour 1, Jour 2, etc.</a:t>
            </a:r>
            <a:endParaRPr lang="fr-FR" sz="1200" dirty="0"/>
          </a:p>
        </p:txBody>
      </p:sp>
      <p:cxnSp>
        <p:nvCxnSpPr>
          <p:cNvPr id="54" name="Connecteur droit 53"/>
          <p:cNvCxnSpPr/>
          <p:nvPr/>
        </p:nvCxnSpPr>
        <p:spPr>
          <a:xfrm rot="5400000">
            <a:off x="-1296237" y="4548071"/>
            <a:ext cx="3952958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6" name="Connecteur droit 55"/>
          <p:cNvCxnSpPr/>
          <p:nvPr/>
        </p:nvCxnSpPr>
        <p:spPr>
          <a:xfrm rot="5400000">
            <a:off x="1605318" y="4548468"/>
            <a:ext cx="3952164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8" name="Connecteur droit 57"/>
          <p:cNvCxnSpPr/>
          <p:nvPr/>
        </p:nvCxnSpPr>
        <p:spPr>
          <a:xfrm>
            <a:off x="679448" y="6523756"/>
            <a:ext cx="2901158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0" name="Connecteur droit 59"/>
          <p:cNvCxnSpPr/>
          <p:nvPr/>
        </p:nvCxnSpPr>
        <p:spPr>
          <a:xfrm rot="5400000">
            <a:off x="3359109" y="4549659"/>
            <a:ext cx="3949782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2" name="Connecteur droit 61"/>
          <p:cNvCxnSpPr/>
          <p:nvPr/>
        </p:nvCxnSpPr>
        <p:spPr>
          <a:xfrm rot="5400000">
            <a:off x="6328925" y="4546086"/>
            <a:ext cx="3956928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4" name="Connecteur droit 63"/>
          <p:cNvCxnSpPr/>
          <p:nvPr/>
        </p:nvCxnSpPr>
        <p:spPr>
          <a:xfrm>
            <a:off x="5334794" y="6523756"/>
            <a:ext cx="2971801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8" name="Connecteur droit avec flèche 77"/>
          <p:cNvCxnSpPr/>
          <p:nvPr/>
        </p:nvCxnSpPr>
        <p:spPr>
          <a:xfrm flipH="1">
            <a:off x="3276599" y="2744788"/>
            <a:ext cx="473207" cy="18015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7" name="Image 16" descr="PAGE17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32955" y="2604544"/>
            <a:ext cx="2754521" cy="3855973"/>
          </a:xfrm>
          <a:prstGeom prst="rect">
            <a:avLst/>
          </a:prstGeom>
        </p:spPr>
      </p:pic>
      <p:sp>
        <p:nvSpPr>
          <p:cNvPr id="19" name="Rectangle 18"/>
          <p:cNvSpPr/>
          <p:nvPr/>
        </p:nvSpPr>
        <p:spPr>
          <a:xfrm>
            <a:off x="3732212" y="3351709"/>
            <a:ext cx="1600994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200" i="1" dirty="0" smtClean="0"/>
              <a:t>Réorganisation </a:t>
            </a:r>
            <a:r>
              <a:rPr lang="fr-FR" sz="1200" i="1" dirty="0" smtClean="0"/>
              <a:t>par « composantes » d’apprentissage : </a:t>
            </a:r>
            <a:endParaRPr lang="fr-FR" sz="1200" i="1" dirty="0" smtClean="0"/>
          </a:p>
          <a:p>
            <a:r>
              <a:rPr lang="fr-FR" sz="1200" dirty="0" smtClean="0"/>
              <a:t>1. Compréhension </a:t>
            </a:r>
          </a:p>
          <a:p>
            <a:r>
              <a:rPr lang="fr-FR" sz="1200" dirty="0" smtClean="0"/>
              <a:t>en </a:t>
            </a:r>
            <a:r>
              <a:rPr lang="fr-FR" sz="1200" dirty="0" smtClean="0"/>
              <a:t>lecture</a:t>
            </a:r>
          </a:p>
          <a:p>
            <a:r>
              <a:rPr lang="fr-FR" sz="1200" dirty="0" smtClean="0"/>
              <a:t>2. Automatisation</a:t>
            </a:r>
            <a:r>
              <a:rPr lang="fr-FR" sz="1200" dirty="0" smtClean="0"/>
              <a:t> </a:t>
            </a:r>
          </a:p>
          <a:p>
            <a:r>
              <a:rPr lang="fr-FR" sz="1200" dirty="0" smtClean="0"/>
              <a:t>du </a:t>
            </a:r>
            <a:r>
              <a:rPr lang="fr-FR" sz="1200" dirty="0" smtClean="0"/>
              <a:t>décodage </a:t>
            </a:r>
          </a:p>
          <a:p>
            <a:r>
              <a:rPr lang="fr-FR" sz="1200" dirty="0" smtClean="0"/>
              <a:t>3. Manipulation</a:t>
            </a:r>
            <a:r>
              <a:rPr lang="fr-FR" sz="1200" dirty="0" smtClean="0"/>
              <a:t> </a:t>
            </a:r>
          </a:p>
          <a:p>
            <a:r>
              <a:rPr lang="fr-FR" sz="1200" dirty="0" smtClean="0"/>
              <a:t>de </a:t>
            </a:r>
            <a:r>
              <a:rPr lang="fr-FR" sz="1200" dirty="0" smtClean="0"/>
              <a:t>la langue</a:t>
            </a:r>
          </a:p>
          <a:p>
            <a:r>
              <a:rPr lang="fr-FR" sz="1200" dirty="0" smtClean="0"/>
              <a:t>4. Apprendre</a:t>
            </a:r>
            <a:r>
              <a:rPr lang="fr-FR" sz="1200" dirty="0" smtClean="0"/>
              <a:t> </a:t>
            </a:r>
          </a:p>
          <a:p>
            <a:r>
              <a:rPr lang="fr-FR" sz="1200" dirty="0" smtClean="0"/>
              <a:t>à </a:t>
            </a:r>
            <a:r>
              <a:rPr lang="fr-FR" sz="1200" dirty="0" smtClean="0"/>
              <a:t>comprendre </a:t>
            </a:r>
          </a:p>
          <a:p>
            <a:r>
              <a:rPr lang="fr-FR" sz="1200" dirty="0" smtClean="0"/>
              <a:t>5. Apprendre</a:t>
            </a:r>
            <a:r>
              <a:rPr lang="fr-FR" sz="1200" dirty="0" smtClean="0"/>
              <a:t> </a:t>
            </a:r>
          </a:p>
          <a:p>
            <a:r>
              <a:rPr lang="fr-FR" sz="1200" dirty="0" smtClean="0"/>
              <a:t>à </a:t>
            </a:r>
            <a:r>
              <a:rPr lang="fr-FR" sz="1200" dirty="0" smtClean="0"/>
              <a:t>travailler seul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txBody>
          <a:bodyPr>
            <a:normAutofit fontScale="90000"/>
          </a:bodyPr>
          <a:lstStyle/>
          <a:p>
            <a:r>
              <a:rPr lang="fr-FR" sz="1333" dirty="0" smtClean="0"/>
              <a:t>Nouvelle édition</a:t>
            </a:r>
            <a:r>
              <a:rPr lang="fr-FR" sz="1333" dirty="0" smtClean="0"/>
              <a:t> À </a:t>
            </a:r>
            <a:r>
              <a:rPr lang="fr-FR" sz="1333" dirty="0" smtClean="0"/>
              <a:t>l’école des albums Programmes 2016</a:t>
            </a:r>
            <a:r>
              <a:rPr lang="fr-FR" sz="1800" dirty="0" smtClean="0"/>
              <a:t/>
            </a:r>
            <a:br>
              <a:rPr lang="fr-FR" sz="1800" dirty="0" smtClean="0"/>
            </a:br>
            <a:endParaRPr lang="fr-FR" sz="18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5668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fr-FR" sz="1800" b="1" dirty="0" smtClean="0"/>
              <a:t>CAHIERS 		Nouvelles maquettes intérieures </a:t>
            </a:r>
          </a:p>
          <a:p>
            <a:pPr>
              <a:buNone/>
            </a:pPr>
            <a:r>
              <a:rPr lang="fr-FR" sz="1800" dirty="0" smtClean="0"/>
              <a:t>Exemple : page 18</a:t>
            </a:r>
          </a:p>
          <a:p>
            <a:pPr>
              <a:buNone/>
            </a:pPr>
            <a:r>
              <a:rPr lang="fr-FR" sz="1800" dirty="0" smtClean="0"/>
              <a:t>		</a:t>
            </a:r>
            <a:r>
              <a:rPr lang="fr-FR" sz="1800" b="1" i="1" dirty="0" smtClean="0"/>
              <a:t>Série 2</a:t>
            </a:r>
            <a:r>
              <a:rPr lang="fr-FR" sz="1800" dirty="0" smtClean="0"/>
              <a:t>								  </a:t>
            </a:r>
            <a:r>
              <a:rPr lang="fr-FR" sz="1800" b="1" i="1" dirty="0" smtClean="0"/>
              <a:t>Série jaune	</a:t>
            </a:r>
            <a:r>
              <a:rPr lang="fr-FR" sz="1800" dirty="0" smtClean="0"/>
              <a:t>(Travail sur le code)	 </a:t>
            </a:r>
          </a:p>
          <a:p>
            <a:pPr>
              <a:buNone/>
            </a:pPr>
            <a:endParaRPr lang="fr-FR" sz="1800" dirty="0" smtClean="0"/>
          </a:p>
          <a:p>
            <a:pPr>
              <a:buNone/>
            </a:pPr>
            <a:endParaRPr lang="fr-FR" sz="1800" dirty="0" smtClean="0"/>
          </a:p>
          <a:p>
            <a:pPr>
              <a:buNone/>
            </a:pPr>
            <a:endParaRPr lang="fr-FR" sz="1800" dirty="0" smtClean="0"/>
          </a:p>
          <a:p>
            <a:pPr>
              <a:buNone/>
            </a:pPr>
            <a:endParaRPr lang="fr-FR" sz="1800" dirty="0" smtClean="0"/>
          </a:p>
          <a:p>
            <a:pPr>
              <a:buNone/>
            </a:pPr>
            <a:r>
              <a:rPr lang="fr-FR" sz="1800" dirty="0" smtClean="0"/>
              <a:t>		</a:t>
            </a:r>
          </a:p>
          <a:p>
            <a:pPr>
              <a:buAutoNum type="arabicPeriod"/>
            </a:pPr>
            <a:endParaRPr lang="fr-FR" sz="1800" dirty="0" smtClean="0"/>
          </a:p>
          <a:p>
            <a:pPr>
              <a:buAutoNum type="arabicPeriod"/>
            </a:pPr>
            <a:endParaRPr lang="fr-FR" sz="1800" dirty="0"/>
          </a:p>
        </p:txBody>
      </p:sp>
      <p:sp>
        <p:nvSpPr>
          <p:cNvPr id="51" name="ZoneTexte 50"/>
          <p:cNvSpPr txBox="1"/>
          <p:nvPr/>
        </p:nvSpPr>
        <p:spPr>
          <a:xfrm>
            <a:off x="3749806" y="4209365"/>
            <a:ext cx="12946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 smtClean="0"/>
              <a:t>Les exercices sont regroupés par </a:t>
            </a:r>
            <a:r>
              <a:rPr lang="fr-FR" sz="1200" dirty="0" smtClean="0"/>
              <a:t>compétences.</a:t>
            </a:r>
            <a:endParaRPr lang="fr-FR" sz="1200" dirty="0"/>
          </a:p>
        </p:txBody>
      </p:sp>
      <p:cxnSp>
        <p:nvCxnSpPr>
          <p:cNvPr id="25" name="Connecteur droit 24"/>
          <p:cNvCxnSpPr/>
          <p:nvPr/>
        </p:nvCxnSpPr>
        <p:spPr>
          <a:xfrm>
            <a:off x="804447" y="2209800"/>
            <a:ext cx="2901158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0" name="ZoneTexte 39"/>
          <p:cNvSpPr txBox="1"/>
          <p:nvPr/>
        </p:nvSpPr>
        <p:spPr>
          <a:xfrm>
            <a:off x="3749806" y="2745580"/>
            <a:ext cx="129460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 smtClean="0"/>
              <a:t>Suppression</a:t>
            </a:r>
          </a:p>
          <a:p>
            <a:r>
              <a:rPr lang="fr-FR" sz="1200" dirty="0" smtClean="0"/>
              <a:t>des rubriques</a:t>
            </a:r>
          </a:p>
          <a:p>
            <a:r>
              <a:rPr lang="fr-FR" sz="1200" dirty="0" smtClean="0"/>
              <a:t>« Je recherche »</a:t>
            </a:r>
          </a:p>
          <a:p>
            <a:r>
              <a:rPr lang="fr-FR" sz="1200" dirty="0" smtClean="0"/>
              <a:t>et « Je m’entraine </a:t>
            </a:r>
            <a:r>
              <a:rPr lang="fr-FR" sz="1200" dirty="0" smtClean="0"/>
              <a:t>».</a:t>
            </a:r>
            <a:endParaRPr lang="fr-FR" sz="1200" dirty="0"/>
          </a:p>
        </p:txBody>
      </p:sp>
      <p:pic>
        <p:nvPicPr>
          <p:cNvPr id="29" name="Image 28" descr="page18S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2059" y="2257332"/>
            <a:ext cx="2777747" cy="3610068"/>
          </a:xfrm>
          <a:prstGeom prst="rect">
            <a:avLst/>
          </a:prstGeom>
        </p:spPr>
      </p:pic>
      <p:cxnSp>
        <p:nvCxnSpPr>
          <p:cNvPr id="41" name="Connecteur droit 40"/>
          <p:cNvCxnSpPr/>
          <p:nvPr/>
        </p:nvCxnSpPr>
        <p:spPr>
          <a:xfrm rot="5400000">
            <a:off x="-1025147" y="4041776"/>
            <a:ext cx="3656012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6" name="Connecteur droit 45"/>
          <p:cNvCxnSpPr/>
          <p:nvPr/>
        </p:nvCxnSpPr>
        <p:spPr>
          <a:xfrm rot="5400000">
            <a:off x="1877599" y="4040188"/>
            <a:ext cx="3656012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Connecteur droit 48"/>
          <p:cNvCxnSpPr/>
          <p:nvPr/>
        </p:nvCxnSpPr>
        <p:spPr>
          <a:xfrm>
            <a:off x="803653" y="5868194"/>
            <a:ext cx="2901158" cy="79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3" name="Connecteur droit avec flèche 52"/>
          <p:cNvCxnSpPr/>
          <p:nvPr/>
        </p:nvCxnSpPr>
        <p:spPr>
          <a:xfrm rot="10800000">
            <a:off x="2819401" y="2514600"/>
            <a:ext cx="885411" cy="762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5" name="Connecteur droit avec flèche 54"/>
          <p:cNvCxnSpPr/>
          <p:nvPr/>
        </p:nvCxnSpPr>
        <p:spPr>
          <a:xfrm rot="5400000">
            <a:off x="2728708" y="3367296"/>
            <a:ext cx="1066796" cy="88541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6" name="Image 15" descr="page18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39712" y="2209800"/>
            <a:ext cx="2617894" cy="3657600"/>
          </a:xfrm>
          <a:prstGeom prst="rect">
            <a:avLst/>
          </a:prstGeom>
        </p:spPr>
      </p:pic>
      <p:cxnSp>
        <p:nvCxnSpPr>
          <p:cNvPr id="17" name="Connecteur droit 16"/>
          <p:cNvCxnSpPr/>
          <p:nvPr/>
        </p:nvCxnSpPr>
        <p:spPr>
          <a:xfrm>
            <a:off x="5410200" y="2212976"/>
            <a:ext cx="2901158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Connecteur droit 17"/>
          <p:cNvCxnSpPr/>
          <p:nvPr/>
        </p:nvCxnSpPr>
        <p:spPr>
          <a:xfrm>
            <a:off x="5410200" y="5868988"/>
            <a:ext cx="2901158" cy="79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Connecteur droit 18"/>
          <p:cNvCxnSpPr/>
          <p:nvPr/>
        </p:nvCxnSpPr>
        <p:spPr>
          <a:xfrm rot="5400000">
            <a:off x="3582988" y="4037012"/>
            <a:ext cx="3656012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Connecteur droit 19"/>
          <p:cNvCxnSpPr/>
          <p:nvPr/>
        </p:nvCxnSpPr>
        <p:spPr>
          <a:xfrm rot="5400000">
            <a:off x="6482558" y="4037012"/>
            <a:ext cx="3656012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Connecteur droit avec flèche 25"/>
          <p:cNvCxnSpPr>
            <a:stCxn id="51" idx="3"/>
          </p:cNvCxnSpPr>
          <p:nvPr/>
        </p:nvCxnSpPr>
        <p:spPr>
          <a:xfrm>
            <a:off x="5044412" y="4532531"/>
            <a:ext cx="1203988" cy="49666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Connecteur droit avec flèche 32"/>
          <p:cNvCxnSpPr>
            <a:stCxn id="51" idx="3"/>
          </p:cNvCxnSpPr>
          <p:nvPr/>
        </p:nvCxnSpPr>
        <p:spPr>
          <a:xfrm flipV="1">
            <a:off x="5044412" y="2514601"/>
            <a:ext cx="1356389" cy="201793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txBody>
          <a:bodyPr>
            <a:normAutofit fontScale="90000"/>
          </a:bodyPr>
          <a:lstStyle/>
          <a:p>
            <a:r>
              <a:rPr lang="fr-FR" sz="1333" dirty="0" smtClean="0"/>
              <a:t>Nouvelle édition</a:t>
            </a:r>
            <a:r>
              <a:rPr lang="fr-FR" sz="1333" dirty="0" smtClean="0"/>
              <a:t> À </a:t>
            </a:r>
            <a:r>
              <a:rPr lang="fr-FR" sz="1333" dirty="0" smtClean="0"/>
              <a:t>l’école des albums Programmes 2016</a:t>
            </a:r>
            <a:r>
              <a:rPr lang="fr-FR" sz="1800" dirty="0" smtClean="0"/>
              <a:t/>
            </a:r>
            <a:br>
              <a:rPr lang="fr-FR" sz="1800" dirty="0" smtClean="0"/>
            </a:br>
            <a:endParaRPr lang="fr-FR" sz="18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5668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fr-FR" sz="1800" b="1" dirty="0" smtClean="0"/>
              <a:t>CAHIERS 		Nouvelles maquettes intérieures </a:t>
            </a:r>
          </a:p>
          <a:p>
            <a:pPr>
              <a:buNone/>
            </a:pPr>
            <a:r>
              <a:rPr lang="fr-FR" sz="1800" dirty="0" smtClean="0"/>
              <a:t>Exemple : page 18</a:t>
            </a:r>
          </a:p>
          <a:p>
            <a:pPr>
              <a:buNone/>
            </a:pPr>
            <a:r>
              <a:rPr lang="fr-FR" sz="1800" dirty="0" smtClean="0"/>
              <a:t>    </a:t>
            </a:r>
            <a:r>
              <a:rPr lang="fr-FR" sz="1800" b="1" i="1" dirty="0" smtClean="0"/>
              <a:t>Série jaune	</a:t>
            </a:r>
            <a:r>
              <a:rPr lang="fr-FR" sz="1800" dirty="0" smtClean="0"/>
              <a:t>(Travail en autonomie)</a:t>
            </a:r>
            <a:r>
              <a:rPr lang="fr-FR" sz="1800" b="1" dirty="0" smtClean="0"/>
              <a:t> </a:t>
            </a:r>
          </a:p>
          <a:p>
            <a:pPr>
              <a:buNone/>
            </a:pPr>
            <a:endParaRPr lang="fr-FR" sz="1800" dirty="0" smtClean="0"/>
          </a:p>
          <a:p>
            <a:pPr>
              <a:buNone/>
            </a:pPr>
            <a:endParaRPr lang="fr-FR" sz="1800" dirty="0" smtClean="0"/>
          </a:p>
          <a:p>
            <a:pPr>
              <a:buNone/>
            </a:pPr>
            <a:endParaRPr lang="fr-FR" sz="1800" dirty="0" smtClean="0"/>
          </a:p>
          <a:p>
            <a:pPr>
              <a:buNone/>
            </a:pPr>
            <a:endParaRPr lang="fr-FR" sz="1800" dirty="0" smtClean="0"/>
          </a:p>
          <a:p>
            <a:pPr>
              <a:buNone/>
            </a:pPr>
            <a:r>
              <a:rPr lang="fr-FR" sz="1800" dirty="0" smtClean="0"/>
              <a:t>		</a:t>
            </a:r>
          </a:p>
          <a:p>
            <a:pPr>
              <a:buAutoNum type="arabicPeriod"/>
            </a:pPr>
            <a:endParaRPr lang="fr-FR" sz="1800" dirty="0" smtClean="0"/>
          </a:p>
          <a:p>
            <a:pPr>
              <a:buAutoNum type="arabicPeriod"/>
            </a:pPr>
            <a:endParaRPr lang="fr-FR" sz="1800" dirty="0"/>
          </a:p>
        </p:txBody>
      </p:sp>
      <p:cxnSp>
        <p:nvCxnSpPr>
          <p:cNvPr id="25" name="Connecteur droit 24"/>
          <p:cNvCxnSpPr/>
          <p:nvPr/>
        </p:nvCxnSpPr>
        <p:spPr>
          <a:xfrm>
            <a:off x="924669" y="2170799"/>
            <a:ext cx="2567211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0" name="ZoneTexte 39"/>
          <p:cNvSpPr txBox="1"/>
          <p:nvPr/>
        </p:nvSpPr>
        <p:spPr>
          <a:xfrm>
            <a:off x="3749806" y="2745580"/>
            <a:ext cx="1294606" cy="27084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dirty="0" smtClean="0"/>
              <a:t>Nouveau : </a:t>
            </a:r>
            <a:endParaRPr lang="fr-FR" sz="1400" b="1" dirty="0" smtClean="0"/>
          </a:p>
          <a:p>
            <a:pPr>
              <a:buFontTx/>
              <a:buChar char="-"/>
            </a:pPr>
            <a:r>
              <a:rPr lang="fr-FR" sz="1200" dirty="0" smtClean="0"/>
              <a:t> Des </a:t>
            </a:r>
            <a:r>
              <a:rPr lang="fr-FR" sz="1200" dirty="0" smtClean="0"/>
              <a:t>pages « J’apprends à </a:t>
            </a:r>
            <a:r>
              <a:rPr lang="fr-FR" sz="1200" dirty="0" smtClean="0"/>
              <a:t>travailler </a:t>
            </a:r>
            <a:r>
              <a:rPr lang="fr-FR" sz="1200" dirty="0" smtClean="0"/>
              <a:t>seul » pour faciliter l’autonomie des élèves.</a:t>
            </a:r>
          </a:p>
          <a:p>
            <a:pPr>
              <a:buFontTx/>
              <a:buChar char="-"/>
            </a:pPr>
            <a:r>
              <a:rPr lang="fr-FR" sz="1200" dirty="0" smtClean="0"/>
              <a:t> Des pages «</a:t>
            </a:r>
            <a:r>
              <a:rPr lang="fr-FR" sz="1200" dirty="0" smtClean="0"/>
              <a:t> J’apprends </a:t>
            </a:r>
            <a:r>
              <a:rPr lang="fr-FR" sz="1200" dirty="0" smtClean="0"/>
              <a:t>à comprendre </a:t>
            </a:r>
            <a:r>
              <a:rPr lang="fr-FR" sz="1200" dirty="0" smtClean="0"/>
              <a:t>» pour les aider à conscientiser leurs apprentissages.</a:t>
            </a:r>
            <a:endParaRPr lang="fr-FR" sz="1200" dirty="0"/>
          </a:p>
        </p:txBody>
      </p:sp>
      <p:cxnSp>
        <p:nvCxnSpPr>
          <p:cNvPr id="41" name="Connecteur droit 40"/>
          <p:cNvCxnSpPr/>
          <p:nvPr/>
        </p:nvCxnSpPr>
        <p:spPr>
          <a:xfrm rot="5400000">
            <a:off x="-924028" y="4017908"/>
            <a:ext cx="3695807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6" name="Connecteur droit 45"/>
          <p:cNvCxnSpPr/>
          <p:nvPr/>
        </p:nvCxnSpPr>
        <p:spPr>
          <a:xfrm>
            <a:off x="3491880" y="2170799"/>
            <a:ext cx="0" cy="373454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9" name="Connecteur droit 48"/>
          <p:cNvCxnSpPr/>
          <p:nvPr/>
        </p:nvCxnSpPr>
        <p:spPr>
          <a:xfrm>
            <a:off x="924669" y="5866606"/>
            <a:ext cx="2567211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C:\Users\Anne\Desktop\TravaillerSeul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23081" y="2204864"/>
            <a:ext cx="2568799" cy="3591821"/>
          </a:xfrm>
          <a:prstGeom prst="rect">
            <a:avLst/>
          </a:prstGeom>
          <a:noFill/>
        </p:spPr>
      </p:pic>
      <p:pic>
        <p:nvPicPr>
          <p:cNvPr id="14" name="Image 13" descr="Capture d’écran 2016-01-21 à 12.00.52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34000" y="2134444"/>
            <a:ext cx="2667000" cy="3770105"/>
          </a:xfrm>
          <a:prstGeom prst="rect">
            <a:avLst/>
          </a:prstGeom>
        </p:spPr>
      </p:pic>
      <p:cxnSp>
        <p:nvCxnSpPr>
          <p:cNvPr id="16" name="Connecteur droit 15"/>
          <p:cNvCxnSpPr/>
          <p:nvPr/>
        </p:nvCxnSpPr>
        <p:spPr>
          <a:xfrm>
            <a:off x="5334000" y="2132856"/>
            <a:ext cx="2667000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Connecteur droit 17"/>
          <p:cNvCxnSpPr/>
          <p:nvPr/>
        </p:nvCxnSpPr>
        <p:spPr>
          <a:xfrm rot="5400000">
            <a:off x="3465736" y="4001120"/>
            <a:ext cx="3736529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Connecteur droit 19"/>
          <p:cNvCxnSpPr/>
          <p:nvPr/>
        </p:nvCxnSpPr>
        <p:spPr>
          <a:xfrm rot="5400000">
            <a:off x="6115948" y="4019496"/>
            <a:ext cx="3770105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Connecteur droit 21"/>
          <p:cNvCxnSpPr/>
          <p:nvPr/>
        </p:nvCxnSpPr>
        <p:spPr>
          <a:xfrm>
            <a:off x="5334795" y="5904549"/>
            <a:ext cx="2667000" cy="79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Connecteur droit avec flèche 26"/>
          <p:cNvCxnSpPr/>
          <p:nvPr/>
        </p:nvCxnSpPr>
        <p:spPr>
          <a:xfrm rot="10800000">
            <a:off x="2819400" y="2745580"/>
            <a:ext cx="930406" cy="53102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Connecteur droit avec flèche 28"/>
          <p:cNvCxnSpPr/>
          <p:nvPr/>
        </p:nvCxnSpPr>
        <p:spPr>
          <a:xfrm rot="5400000" flipH="1" flipV="1">
            <a:off x="4573985" y="3056796"/>
            <a:ext cx="1521620" cy="8991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Crépuscule">
      <a:dk1>
        <a:sysClr val="windowText" lastClr="000000"/>
      </a:dk1>
      <a:lt1>
        <a:sysClr val="window" lastClr="FFFFFF"/>
      </a:lt1>
      <a:dk2>
        <a:srgbClr val="54638C"/>
      </a:dk2>
      <a:lt2>
        <a:srgbClr val="8D9AB3"/>
      </a:lt2>
      <a:accent1>
        <a:srgbClr val="FFAF03"/>
      </a:accent1>
      <a:accent2>
        <a:srgbClr val="FDE689"/>
      </a:accent2>
      <a:accent3>
        <a:srgbClr val="9E82E7"/>
      </a:accent3>
      <a:accent4>
        <a:srgbClr val="9735BB"/>
      </a:accent4>
      <a:accent5>
        <a:srgbClr val="BF2B2B"/>
      </a:accent5>
      <a:accent6>
        <a:srgbClr val="ED7307"/>
      </a:accent6>
      <a:hlink>
        <a:srgbClr val="FFAF03"/>
      </a:hlink>
      <a:folHlink>
        <a:srgbClr val="FDE689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464</TotalTime>
  <Words>711</Words>
  <Application>Microsoft Macintosh PowerPoint</Application>
  <PresentationFormat>Présentation à l'écran (4:3)</PresentationFormat>
  <Paragraphs>145</Paragraphs>
  <Slides>9</Slides>
  <Notes>9</Notes>
  <HiddenSlides>0</HiddenSlides>
  <MMClips>0</MMClips>
  <ScaleCrop>false</ScaleCrop>
  <HeadingPairs>
    <vt:vector size="4" baseType="variant">
      <vt:variant>
        <vt:lpstr>Modèle de conception</vt:lpstr>
      </vt:variant>
      <vt:variant>
        <vt:i4>1</vt:i4>
      </vt:variant>
      <vt:variant>
        <vt:lpstr>Titres des diapositives</vt:lpstr>
      </vt:variant>
      <vt:variant>
        <vt:i4>9</vt:i4>
      </vt:variant>
    </vt:vector>
  </HeadingPairs>
  <TitlesOfParts>
    <vt:vector size="10" baseType="lpstr">
      <vt:lpstr>Thème Office</vt:lpstr>
      <vt:lpstr>Nouvelle édition À l’école des albums Programmes 2016 </vt:lpstr>
      <vt:lpstr>Nouvelle édition À l’école des albums Programmes 2016 </vt:lpstr>
      <vt:lpstr>Nouvelle édition A l’école des albums Programmes 2016 </vt:lpstr>
      <vt:lpstr>Nouvelle édition À l’école des albums Programmes 2016 </vt:lpstr>
      <vt:lpstr>Nouvelle édition À l’école des albums Programmes 2016 </vt:lpstr>
      <vt:lpstr>Nouvelle édition À l’école des albums Programmes 2016 </vt:lpstr>
      <vt:lpstr>Nouvelle édition À l’école des albums Programmes 2016 </vt:lpstr>
      <vt:lpstr>Nouvelle édition À l’école des albums Programmes 2016 </vt:lpstr>
      <vt:lpstr>Nouvelle édition À l’école des albums Programmes 2016 </vt:lpstr>
    </vt:vector>
  </TitlesOfParts>
  <Company>SEJER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Pédagoland : plan d’action</dc:title>
  <dc:creator>Anne Marty</dc:creator>
  <cp:lastModifiedBy>SEJER</cp:lastModifiedBy>
  <cp:revision>57</cp:revision>
  <cp:lastPrinted>2012-12-18T09:05:15Z</cp:lastPrinted>
  <dcterms:created xsi:type="dcterms:W3CDTF">2016-06-07T10:41:37Z</dcterms:created>
  <dcterms:modified xsi:type="dcterms:W3CDTF">2016-06-07T10:59:12Z</dcterms:modified>
</cp:coreProperties>
</file>